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ags/tag1.xml" ContentType="application/vnd.openxmlformats-officedocument.presentationml.tags+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678" r:id="rId2"/>
    <p:sldMasterId id="2147483683" r:id="rId3"/>
    <p:sldMasterId id="2147483688" r:id="rId4"/>
    <p:sldMasterId id="2147483693" r:id="rId5"/>
    <p:sldMasterId id="2147483699" r:id="rId6"/>
    <p:sldMasterId id="2147483706" r:id="rId7"/>
  </p:sldMasterIdLst>
  <p:notesMasterIdLst>
    <p:notesMasterId r:id="rId92"/>
  </p:notesMasterIdLst>
  <p:handoutMasterIdLst>
    <p:handoutMasterId r:id="rId93"/>
  </p:handoutMasterIdLst>
  <p:sldIdLst>
    <p:sldId id="256" r:id="rId8"/>
    <p:sldId id="257" r:id="rId9"/>
    <p:sldId id="258" r:id="rId10"/>
    <p:sldId id="261" r:id="rId11"/>
    <p:sldId id="262" r:id="rId12"/>
    <p:sldId id="322" r:id="rId13"/>
    <p:sldId id="323" r:id="rId14"/>
    <p:sldId id="324" r:id="rId15"/>
    <p:sldId id="268" r:id="rId16"/>
    <p:sldId id="269" r:id="rId17"/>
    <p:sldId id="270" r:id="rId18"/>
    <p:sldId id="265" r:id="rId19"/>
    <p:sldId id="343" r:id="rId20"/>
    <p:sldId id="327" r:id="rId21"/>
    <p:sldId id="271" r:id="rId22"/>
    <p:sldId id="280" r:id="rId23"/>
    <p:sldId id="281" r:id="rId24"/>
    <p:sldId id="331" r:id="rId25"/>
    <p:sldId id="274" r:id="rId26"/>
    <p:sldId id="320" r:id="rId27"/>
    <p:sldId id="282" r:id="rId28"/>
    <p:sldId id="284" r:id="rId29"/>
    <p:sldId id="321" r:id="rId30"/>
    <p:sldId id="276" r:id="rId31"/>
    <p:sldId id="287" r:id="rId32"/>
    <p:sldId id="288" r:id="rId33"/>
    <p:sldId id="285" r:id="rId34"/>
    <p:sldId id="351" r:id="rId35"/>
    <p:sldId id="275" r:id="rId36"/>
    <p:sldId id="267" r:id="rId37"/>
    <p:sldId id="286" r:id="rId38"/>
    <p:sldId id="299" r:id="rId39"/>
    <p:sldId id="279" r:id="rId40"/>
    <p:sldId id="340" r:id="rId41"/>
    <p:sldId id="289" r:id="rId42"/>
    <p:sldId id="278" r:id="rId43"/>
    <p:sldId id="336" r:id="rId44"/>
    <p:sldId id="293" r:id="rId45"/>
    <p:sldId id="298" r:id="rId46"/>
    <p:sldId id="297" r:id="rId47"/>
    <p:sldId id="345" r:id="rId48"/>
    <p:sldId id="290" r:id="rId49"/>
    <p:sldId id="291" r:id="rId50"/>
    <p:sldId id="304" r:id="rId51"/>
    <p:sldId id="305" r:id="rId52"/>
    <p:sldId id="342" r:id="rId53"/>
    <p:sldId id="309" r:id="rId54"/>
    <p:sldId id="308" r:id="rId55"/>
    <p:sldId id="310" r:id="rId56"/>
    <p:sldId id="314" r:id="rId57"/>
    <p:sldId id="311" r:id="rId58"/>
    <p:sldId id="312" r:id="rId59"/>
    <p:sldId id="313" r:id="rId60"/>
    <p:sldId id="315" r:id="rId61"/>
    <p:sldId id="316" r:id="rId62"/>
    <p:sldId id="317" r:id="rId63"/>
    <p:sldId id="318" r:id="rId64"/>
    <p:sldId id="319" r:id="rId65"/>
    <p:sldId id="348" r:id="rId66"/>
    <p:sldId id="292" r:id="rId67"/>
    <p:sldId id="349" r:id="rId68"/>
    <p:sldId id="341" r:id="rId69"/>
    <p:sldId id="361" r:id="rId70"/>
    <p:sldId id="302" r:id="rId71"/>
    <p:sldId id="338" r:id="rId72"/>
    <p:sldId id="339" r:id="rId73"/>
    <p:sldId id="306" r:id="rId74"/>
    <p:sldId id="307" r:id="rId75"/>
    <p:sldId id="350" r:id="rId76"/>
    <p:sldId id="347" r:id="rId77"/>
    <p:sldId id="346" r:id="rId78"/>
    <p:sldId id="334" r:id="rId79"/>
    <p:sldId id="356" r:id="rId80"/>
    <p:sldId id="357" r:id="rId81"/>
    <p:sldId id="358" r:id="rId82"/>
    <p:sldId id="359" r:id="rId83"/>
    <p:sldId id="352" r:id="rId84"/>
    <p:sldId id="353" r:id="rId85"/>
    <p:sldId id="354" r:id="rId86"/>
    <p:sldId id="355" r:id="rId87"/>
    <p:sldId id="332" r:id="rId88"/>
    <p:sldId id="333" r:id="rId89"/>
    <p:sldId id="360" r:id="rId90"/>
    <p:sldId id="260"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4469"/>
    <a:srgbClr val="FFF9EF"/>
    <a:srgbClr val="CA5699"/>
    <a:srgbClr val="59B8DA"/>
    <a:srgbClr val="73B44A"/>
    <a:srgbClr val="D54070"/>
    <a:srgbClr val="00B0F0"/>
    <a:srgbClr val="3A92B2"/>
    <a:srgbClr val="2A96BC"/>
    <a:srgbClr val="009B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342" autoAdjust="0"/>
    <p:restoredTop sz="83580" autoAdjust="0"/>
  </p:normalViewPr>
  <p:slideViewPr>
    <p:cSldViewPr snapToGrid="0" snapToObjects="1">
      <p:cViewPr varScale="1">
        <p:scale>
          <a:sx n="107" d="100"/>
          <a:sy n="107" d="100"/>
        </p:scale>
        <p:origin x="800" y="16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99" d="100"/>
          <a:sy n="99" d="100"/>
        </p:scale>
        <p:origin x="2064"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viewProps" Target="view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52"/>
      <c:rotY val="20"/>
      <c:depthPercent val="200"/>
      <c:rAngAx val="1"/>
    </c:view3D>
    <c:floor>
      <c:thickness val="0"/>
      <c:spPr>
        <a:solidFill>
          <a:srgbClr val="C0C0C0"/>
        </a:solidFill>
        <a:ln w="3175">
          <a:solidFill>
            <a:srgbClr val="000000"/>
          </a:solidFill>
          <a:prstDash val="solid"/>
        </a:ln>
      </c:spPr>
    </c:floor>
    <c:sideWall>
      <c:thickness val="0"/>
      <c:spPr>
        <a:solidFill>
          <a:sysClr val="window" lastClr="FFFFFF"/>
        </a:solidFill>
        <a:ln w="3175">
          <a:solidFill>
            <a:srgbClr val="000000"/>
          </a:solidFill>
          <a:prstDash val="solid"/>
        </a:ln>
      </c:spPr>
    </c:sideWall>
    <c:backWall>
      <c:thickness val="0"/>
      <c:spPr>
        <a:noFill/>
        <a:ln w="3175">
          <a:solidFill>
            <a:srgbClr val="000000"/>
          </a:solidFill>
          <a:prstDash val="solid"/>
        </a:ln>
      </c:spPr>
    </c:backWall>
    <c:plotArea>
      <c:layout>
        <c:manualLayout>
          <c:layoutTarget val="inner"/>
          <c:xMode val="edge"/>
          <c:yMode val="edge"/>
          <c:x val="6.4213306032730594E-2"/>
          <c:y val="3.5005624296962898E-2"/>
          <c:w val="0.79098489935411997"/>
          <c:h val="0.76360626563470602"/>
        </c:manualLayout>
      </c:layout>
      <c:bar3DChart>
        <c:barDir val="col"/>
        <c:grouping val="clustered"/>
        <c:varyColors val="0"/>
        <c:ser>
          <c:idx val="0"/>
          <c:order val="0"/>
          <c:tx>
            <c:strRef>
              <c:f>Sheet1!$A$2</c:f>
              <c:strCache>
                <c:ptCount val="1"/>
                <c:pt idx="0">
                  <c:v>19-34</c:v>
                </c:pt>
              </c:strCache>
            </c:strRef>
          </c:tx>
          <c:spPr>
            <a:solidFill>
              <a:srgbClr val="FEFAAC"/>
            </a:solidFill>
            <a:ln w="14145">
              <a:solidFill>
                <a:srgbClr val="000000"/>
              </a:solidFill>
              <a:prstDash val="solid"/>
            </a:ln>
          </c:spPr>
          <c:invertIfNegative val="0"/>
          <c:cat>
            <c:numRef>
              <c:f>Sheet1!$B$1:$D$1</c:f>
              <c:numCache>
                <c:formatCode>General</c:formatCode>
                <c:ptCount val="3"/>
                <c:pt idx="0">
                  <c:v>0</c:v>
                </c:pt>
                <c:pt idx="1">
                  <c:v>2</c:v>
                </c:pt>
                <c:pt idx="2">
                  <c:v>4</c:v>
                </c:pt>
              </c:numCache>
            </c:numRef>
          </c:cat>
          <c:val>
            <c:numRef>
              <c:f>Sheet1!$B$2:$D$2</c:f>
              <c:numCache>
                <c:formatCode>General</c:formatCode>
                <c:ptCount val="3"/>
                <c:pt idx="0">
                  <c:v>35.4</c:v>
                </c:pt>
                <c:pt idx="1">
                  <c:v>17.2</c:v>
                </c:pt>
                <c:pt idx="2">
                  <c:v>10.9</c:v>
                </c:pt>
              </c:numCache>
            </c:numRef>
          </c:val>
          <c:extLst>
            <c:ext xmlns:c16="http://schemas.microsoft.com/office/drawing/2014/chart" uri="{C3380CC4-5D6E-409C-BE32-E72D297353CC}">
              <c16:uniqueId val="{00000000-8713-4593-88A4-EE689AF2A91E}"/>
            </c:ext>
          </c:extLst>
        </c:ser>
        <c:ser>
          <c:idx val="1"/>
          <c:order val="1"/>
          <c:tx>
            <c:strRef>
              <c:f>Sheet1!$A$3</c:f>
              <c:strCache>
                <c:ptCount val="1"/>
                <c:pt idx="0">
                  <c:v>35-49</c:v>
                </c:pt>
              </c:strCache>
            </c:strRef>
          </c:tx>
          <c:spPr>
            <a:solidFill>
              <a:schemeClr val="accent1"/>
            </a:solidFill>
            <a:ln w="14145">
              <a:solidFill>
                <a:srgbClr val="000000"/>
              </a:solidFill>
              <a:prstDash val="solid"/>
            </a:ln>
          </c:spPr>
          <c:invertIfNegative val="0"/>
          <c:cat>
            <c:numRef>
              <c:f>Sheet1!$B$1:$D$1</c:f>
              <c:numCache>
                <c:formatCode>General</c:formatCode>
                <c:ptCount val="3"/>
                <c:pt idx="0">
                  <c:v>0</c:v>
                </c:pt>
                <c:pt idx="1">
                  <c:v>2</c:v>
                </c:pt>
                <c:pt idx="2">
                  <c:v>4</c:v>
                </c:pt>
              </c:numCache>
            </c:numRef>
          </c:cat>
          <c:val>
            <c:numRef>
              <c:f>Sheet1!$B$3:$D$3</c:f>
              <c:numCache>
                <c:formatCode>General</c:formatCode>
                <c:ptCount val="3"/>
                <c:pt idx="0">
                  <c:v>39.299999999999997</c:v>
                </c:pt>
                <c:pt idx="1">
                  <c:v>15.6</c:v>
                </c:pt>
                <c:pt idx="2">
                  <c:v>10.9</c:v>
                </c:pt>
              </c:numCache>
            </c:numRef>
          </c:val>
          <c:extLst>
            <c:ext xmlns:c16="http://schemas.microsoft.com/office/drawing/2014/chart" uri="{C3380CC4-5D6E-409C-BE32-E72D297353CC}">
              <c16:uniqueId val="{00000001-8713-4593-88A4-EE689AF2A91E}"/>
            </c:ext>
          </c:extLst>
        </c:ser>
        <c:ser>
          <c:idx val="2"/>
          <c:order val="2"/>
          <c:tx>
            <c:strRef>
              <c:f>Sheet1!$A$4</c:f>
              <c:strCache>
                <c:ptCount val="1"/>
                <c:pt idx="0">
                  <c:v>50-64</c:v>
                </c:pt>
              </c:strCache>
            </c:strRef>
          </c:tx>
          <c:spPr>
            <a:solidFill>
              <a:srgbClr val="92D050"/>
            </a:solidFill>
            <a:ln w="14145">
              <a:solidFill>
                <a:srgbClr val="000000"/>
              </a:solidFill>
              <a:prstDash val="solid"/>
            </a:ln>
          </c:spPr>
          <c:invertIfNegative val="0"/>
          <c:cat>
            <c:numRef>
              <c:f>Sheet1!$B$1:$D$1</c:f>
              <c:numCache>
                <c:formatCode>General</c:formatCode>
                <c:ptCount val="3"/>
                <c:pt idx="0">
                  <c:v>0</c:v>
                </c:pt>
                <c:pt idx="1">
                  <c:v>2</c:v>
                </c:pt>
                <c:pt idx="2">
                  <c:v>4</c:v>
                </c:pt>
              </c:numCache>
            </c:numRef>
          </c:cat>
          <c:val>
            <c:numRef>
              <c:f>Sheet1!$B$4:$D$4</c:f>
              <c:numCache>
                <c:formatCode>General</c:formatCode>
                <c:ptCount val="3"/>
                <c:pt idx="0">
                  <c:v>46.5</c:v>
                </c:pt>
                <c:pt idx="1">
                  <c:v>13.9</c:v>
                </c:pt>
                <c:pt idx="2">
                  <c:v>6.6</c:v>
                </c:pt>
              </c:numCache>
            </c:numRef>
          </c:val>
          <c:extLst>
            <c:ext xmlns:c16="http://schemas.microsoft.com/office/drawing/2014/chart" uri="{C3380CC4-5D6E-409C-BE32-E72D297353CC}">
              <c16:uniqueId val="{00000002-8713-4593-88A4-EE689AF2A91E}"/>
            </c:ext>
          </c:extLst>
        </c:ser>
        <c:ser>
          <c:idx val="3"/>
          <c:order val="3"/>
          <c:tx>
            <c:strRef>
              <c:f>Sheet1!$A$5</c:f>
              <c:strCache>
                <c:ptCount val="1"/>
                <c:pt idx="0">
                  <c:v>&gt;=65</c:v>
                </c:pt>
              </c:strCache>
            </c:strRef>
          </c:tx>
          <c:spPr>
            <a:solidFill>
              <a:schemeClr val="bg2">
                <a:lumMod val="90000"/>
              </a:schemeClr>
            </a:solidFill>
            <a:ln w="14145">
              <a:solidFill>
                <a:srgbClr val="000000"/>
              </a:solidFill>
              <a:prstDash val="solid"/>
            </a:ln>
          </c:spPr>
          <c:invertIfNegative val="0"/>
          <c:cat>
            <c:numRef>
              <c:f>Sheet1!$B$1:$D$1</c:f>
              <c:numCache>
                <c:formatCode>General</c:formatCode>
                <c:ptCount val="3"/>
                <c:pt idx="0">
                  <c:v>0</c:v>
                </c:pt>
                <c:pt idx="1">
                  <c:v>2</c:v>
                </c:pt>
                <c:pt idx="2">
                  <c:v>4</c:v>
                </c:pt>
              </c:numCache>
            </c:numRef>
          </c:cat>
          <c:val>
            <c:numRef>
              <c:f>Sheet1!$B$5:$D$5</c:f>
              <c:numCache>
                <c:formatCode>General</c:formatCode>
                <c:ptCount val="3"/>
                <c:pt idx="0" formatCode="0.0">
                  <c:v>60</c:v>
                </c:pt>
                <c:pt idx="1">
                  <c:v>8.9</c:v>
                </c:pt>
                <c:pt idx="2">
                  <c:v>2.4</c:v>
                </c:pt>
              </c:numCache>
            </c:numRef>
          </c:val>
          <c:extLst>
            <c:ext xmlns:c16="http://schemas.microsoft.com/office/drawing/2014/chart" uri="{C3380CC4-5D6E-409C-BE32-E72D297353CC}">
              <c16:uniqueId val="{00000003-8713-4593-88A4-EE689AF2A91E}"/>
            </c:ext>
          </c:extLst>
        </c:ser>
        <c:dLbls>
          <c:showLegendKey val="0"/>
          <c:showVal val="0"/>
          <c:showCatName val="0"/>
          <c:showSerName val="0"/>
          <c:showPercent val="0"/>
          <c:showBubbleSize val="0"/>
        </c:dLbls>
        <c:gapWidth val="150"/>
        <c:gapDepth val="0"/>
        <c:shape val="box"/>
        <c:axId val="454711656"/>
        <c:axId val="454713224"/>
        <c:axId val="0"/>
      </c:bar3DChart>
      <c:catAx>
        <c:axId val="454711656"/>
        <c:scaling>
          <c:orientation val="minMax"/>
        </c:scaling>
        <c:delete val="0"/>
        <c:axPos val="b"/>
        <c:title>
          <c:tx>
            <c:rich>
              <a:bodyPr/>
              <a:lstStyle/>
              <a:p>
                <a:pPr>
                  <a:defRPr sz="2005" b="1" i="0" u="none" strike="noStrike" baseline="0">
                    <a:solidFill>
                      <a:schemeClr val="tx2">
                        <a:lumMod val="50000"/>
                      </a:schemeClr>
                    </a:solidFill>
                    <a:latin typeface="Arial"/>
                    <a:ea typeface="Arial"/>
                    <a:cs typeface="Arial"/>
                  </a:defRPr>
                </a:pPr>
                <a:r>
                  <a:rPr lang="en-US" sz="1800" dirty="0">
                    <a:solidFill>
                      <a:schemeClr val="tx1"/>
                    </a:solidFill>
                  </a:rPr>
                  <a:t>ACE Score</a:t>
                </a:r>
              </a:p>
            </c:rich>
          </c:tx>
          <c:layout>
            <c:manualLayout>
              <c:xMode val="edge"/>
              <c:yMode val="edge"/>
              <c:x val="0.36424769274777602"/>
              <c:y val="0.90381276967244695"/>
            </c:manualLayout>
          </c:layout>
          <c:overlay val="0"/>
          <c:spPr>
            <a:noFill/>
            <a:ln w="28290">
              <a:noFill/>
            </a:ln>
          </c:spPr>
        </c:title>
        <c:numFmt formatCode="General" sourceLinked="1"/>
        <c:majorTickMark val="out"/>
        <c:minorTickMark val="none"/>
        <c:tickLblPos val="low"/>
        <c:spPr>
          <a:ln w="3536">
            <a:solidFill>
              <a:srgbClr val="000000"/>
            </a:solidFill>
            <a:prstDash val="solid"/>
          </a:ln>
        </c:spPr>
        <c:txPr>
          <a:bodyPr rot="0" vert="horz"/>
          <a:lstStyle/>
          <a:p>
            <a:pPr>
              <a:defRPr sz="2005" b="1" i="0" u="none" strike="noStrike" baseline="0">
                <a:solidFill>
                  <a:schemeClr val="tx2">
                    <a:lumMod val="50000"/>
                  </a:schemeClr>
                </a:solidFill>
                <a:latin typeface="Arial"/>
                <a:ea typeface="Arial"/>
                <a:cs typeface="Arial"/>
              </a:defRPr>
            </a:pPr>
            <a:endParaRPr lang="en-US"/>
          </a:p>
        </c:txPr>
        <c:crossAx val="454713224"/>
        <c:crosses val="autoZero"/>
        <c:auto val="0"/>
        <c:lblAlgn val="ctr"/>
        <c:lblOffset val="100"/>
        <c:tickLblSkip val="1"/>
        <c:tickMarkSkip val="1"/>
        <c:noMultiLvlLbl val="0"/>
      </c:catAx>
      <c:valAx>
        <c:axId val="454713224"/>
        <c:scaling>
          <c:orientation val="minMax"/>
          <c:max val="65"/>
          <c:min val="0"/>
        </c:scaling>
        <c:delete val="0"/>
        <c:axPos val="l"/>
        <c:majorGridlines>
          <c:spPr>
            <a:ln w="3536">
              <a:solidFill>
                <a:srgbClr val="000000"/>
              </a:solidFill>
              <a:prstDash val="solid"/>
            </a:ln>
          </c:spPr>
        </c:majorGridlines>
        <c:numFmt formatCode="General" sourceLinked="1"/>
        <c:majorTickMark val="out"/>
        <c:minorTickMark val="none"/>
        <c:tickLblPos val="nextTo"/>
        <c:spPr>
          <a:ln w="3536">
            <a:solidFill>
              <a:srgbClr val="000000"/>
            </a:solidFill>
            <a:prstDash val="solid"/>
          </a:ln>
        </c:spPr>
        <c:txPr>
          <a:bodyPr rot="0" vert="horz"/>
          <a:lstStyle/>
          <a:p>
            <a:pPr>
              <a:defRPr sz="2005" b="1" i="0" u="none" strike="noStrike" baseline="0">
                <a:solidFill>
                  <a:schemeClr val="tx1"/>
                </a:solidFill>
                <a:latin typeface="Arial"/>
                <a:ea typeface="Arial"/>
                <a:cs typeface="Arial"/>
              </a:defRPr>
            </a:pPr>
            <a:endParaRPr lang="en-US"/>
          </a:p>
        </c:txPr>
        <c:crossAx val="454711656"/>
        <c:crosses val="autoZero"/>
        <c:crossBetween val="between"/>
      </c:valAx>
      <c:spPr>
        <a:noFill/>
        <a:ln w="28290">
          <a:noFill/>
        </a:ln>
      </c:spPr>
    </c:plotArea>
    <c:legend>
      <c:legendPos val="r"/>
      <c:layout>
        <c:manualLayout>
          <c:xMode val="edge"/>
          <c:yMode val="edge"/>
          <c:x val="0.83142728956203604"/>
          <c:y val="0.18881229398564001"/>
          <c:w val="0.166027129973954"/>
          <c:h val="0.54294489308239502"/>
        </c:manualLayout>
      </c:layout>
      <c:overlay val="0"/>
      <c:spPr>
        <a:noFill/>
        <a:ln w="3536">
          <a:noFill/>
          <a:prstDash val="solid"/>
        </a:ln>
      </c:spPr>
      <c:txPr>
        <a:bodyPr/>
        <a:lstStyle/>
        <a:p>
          <a:pPr>
            <a:defRPr sz="1800" b="1"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2005" b="1" i="0" u="none" strike="noStrike" baseline="0">
          <a:solidFill>
            <a:srgbClr val="000000"/>
          </a:solidFill>
          <a:latin typeface="Arial"/>
          <a:ea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AA4A00-ED62-43DC-A025-2ACF77A79582}" type="doc">
      <dgm:prSet loTypeId="urn:microsoft.com/office/officeart/2005/8/layout/pyramid1" loCatId="pyramid" qsTypeId="urn:microsoft.com/office/officeart/2005/8/quickstyle/simple1" qsCatId="simple" csTypeId="urn:microsoft.com/office/officeart/2005/8/colors/colorful1" csCatId="colorful" phldr="1"/>
      <dgm:spPr/>
    </dgm:pt>
    <dgm:pt modelId="{7848E319-7ED6-4628-8FF0-A52691CDAC51}">
      <dgm:prSet phldrT="[Text]" custT="1"/>
      <dgm:spPr/>
      <dgm:t>
        <a:bodyPr/>
        <a:lstStyle/>
        <a:p>
          <a:r>
            <a:rPr lang="en-US" sz="1600" b="1" u="none" dirty="0">
              <a:solidFill>
                <a:schemeClr val="tx1"/>
              </a:solidFill>
            </a:rPr>
            <a:t>TIER 3</a:t>
          </a:r>
          <a:br>
            <a:rPr lang="en-US" sz="1600" b="1" u="none" dirty="0">
              <a:solidFill>
                <a:schemeClr val="tx1"/>
              </a:solidFill>
            </a:rPr>
          </a:br>
          <a:br>
            <a:rPr lang="en-US" sz="1600" b="1" u="none" dirty="0">
              <a:solidFill>
                <a:schemeClr val="tx1"/>
              </a:solidFill>
            </a:rPr>
          </a:br>
          <a:r>
            <a:rPr lang="en-US" sz="1600" b="1" u="none" dirty="0">
              <a:solidFill>
                <a:schemeClr val="tx1"/>
              </a:solidFill>
            </a:rPr>
            <a:t>Intensive</a:t>
          </a:r>
          <a:r>
            <a:rPr lang="en-US" sz="1600" b="1" u="none" baseline="0" dirty="0">
              <a:solidFill>
                <a:schemeClr val="tx1"/>
              </a:solidFill>
            </a:rPr>
            <a:t> </a:t>
          </a:r>
          <a:r>
            <a:rPr lang="en-US" sz="1600" b="1" u="none" dirty="0">
              <a:solidFill>
                <a:schemeClr val="tx1"/>
              </a:solidFill>
            </a:rPr>
            <a:t>Support</a:t>
          </a:r>
          <a:endParaRPr lang="en-US" sz="1600" b="0" u="none" dirty="0">
            <a:solidFill>
              <a:schemeClr val="tx1"/>
            </a:solidFill>
          </a:endParaRPr>
        </a:p>
      </dgm:t>
    </dgm:pt>
    <dgm:pt modelId="{D2BFB308-BE4A-48EB-BB1F-25BDA22EA4F9}" type="parTrans" cxnId="{FB8A5CDF-6CA0-486C-8B4C-85095186BFDC}">
      <dgm:prSet/>
      <dgm:spPr/>
      <dgm:t>
        <a:bodyPr/>
        <a:lstStyle/>
        <a:p>
          <a:endParaRPr lang="en-US"/>
        </a:p>
      </dgm:t>
    </dgm:pt>
    <dgm:pt modelId="{3C13B2AB-F059-4892-B4B2-6DF96235457C}" type="sibTrans" cxnId="{FB8A5CDF-6CA0-486C-8B4C-85095186BFDC}">
      <dgm:prSet/>
      <dgm:spPr/>
      <dgm:t>
        <a:bodyPr/>
        <a:lstStyle/>
        <a:p>
          <a:endParaRPr lang="en-US"/>
        </a:p>
      </dgm:t>
    </dgm:pt>
    <dgm:pt modelId="{20F6BF17-699A-47E5-8C83-776F9276E049}">
      <dgm:prSet phldrT="[Text]" custT="1"/>
      <dgm:spPr/>
      <dgm:t>
        <a:bodyPr/>
        <a:lstStyle/>
        <a:p>
          <a:pPr algn="ctr"/>
          <a:r>
            <a:rPr lang="en-US" sz="2000" b="1" u="none" dirty="0">
              <a:solidFill>
                <a:schemeClr val="tx1"/>
              </a:solidFill>
            </a:rPr>
            <a:t>TIER 2</a:t>
          </a:r>
          <a:br>
            <a:rPr lang="en-US" sz="2000" b="1" u="none" dirty="0">
              <a:solidFill>
                <a:schemeClr val="tx1"/>
              </a:solidFill>
            </a:rPr>
          </a:br>
          <a:br>
            <a:rPr lang="en-US" sz="2000" b="1" u="none" dirty="0">
              <a:solidFill>
                <a:schemeClr val="tx1"/>
              </a:solidFill>
            </a:rPr>
          </a:br>
          <a:r>
            <a:rPr lang="en-US" sz="2000" b="1" u="none" dirty="0">
              <a:solidFill>
                <a:schemeClr val="tx1"/>
              </a:solidFill>
            </a:rPr>
            <a:t>Supplemental Support</a:t>
          </a:r>
        </a:p>
      </dgm:t>
    </dgm:pt>
    <dgm:pt modelId="{A4650E9C-1102-4488-AEA4-36EA3A1D059C}" type="parTrans" cxnId="{60D39960-8F73-49A8-8962-B99B73309D36}">
      <dgm:prSet/>
      <dgm:spPr/>
      <dgm:t>
        <a:bodyPr/>
        <a:lstStyle/>
        <a:p>
          <a:endParaRPr lang="en-US"/>
        </a:p>
      </dgm:t>
    </dgm:pt>
    <dgm:pt modelId="{AECFCA58-39C4-4519-A1F2-635E9E30A2D5}" type="sibTrans" cxnId="{60D39960-8F73-49A8-8962-B99B73309D36}">
      <dgm:prSet/>
      <dgm:spPr/>
      <dgm:t>
        <a:bodyPr/>
        <a:lstStyle/>
        <a:p>
          <a:endParaRPr lang="en-US"/>
        </a:p>
      </dgm:t>
    </dgm:pt>
    <dgm:pt modelId="{7A425456-6233-420E-BFAF-791BACD5DB1F}">
      <dgm:prSet phldrT="[Text]" custT="1"/>
      <dgm:spPr/>
      <dgm:t>
        <a:bodyPr/>
        <a:lstStyle/>
        <a:p>
          <a:pPr algn="ctr"/>
          <a:r>
            <a:rPr lang="en-US" sz="2800" b="1" u="none" dirty="0">
              <a:solidFill>
                <a:schemeClr val="tx1"/>
              </a:solidFill>
            </a:rPr>
            <a:t>TIER 1 </a:t>
          </a:r>
          <a:br>
            <a:rPr lang="en-US" sz="2800" b="1" u="none" dirty="0">
              <a:solidFill>
                <a:schemeClr val="tx1"/>
              </a:solidFill>
            </a:rPr>
          </a:br>
          <a:br>
            <a:rPr lang="en-US" sz="2800" b="1" u="none" dirty="0">
              <a:solidFill>
                <a:schemeClr val="tx1"/>
              </a:solidFill>
            </a:rPr>
          </a:br>
          <a:r>
            <a:rPr lang="en-US" sz="2800" b="1" u="none" dirty="0">
              <a:solidFill>
                <a:schemeClr val="tx1"/>
              </a:solidFill>
            </a:rPr>
            <a:t>Universal Support</a:t>
          </a:r>
        </a:p>
      </dgm:t>
    </dgm:pt>
    <dgm:pt modelId="{9BFFC697-8512-4E4D-959E-CDA314E47E4E}" type="parTrans" cxnId="{00153E11-A7BE-41EA-B232-B535313B8696}">
      <dgm:prSet/>
      <dgm:spPr/>
      <dgm:t>
        <a:bodyPr/>
        <a:lstStyle/>
        <a:p>
          <a:endParaRPr lang="en-US"/>
        </a:p>
      </dgm:t>
    </dgm:pt>
    <dgm:pt modelId="{0F390413-3959-4BA6-903F-55C86C74EB2A}" type="sibTrans" cxnId="{00153E11-A7BE-41EA-B232-B535313B8696}">
      <dgm:prSet/>
      <dgm:spPr/>
      <dgm:t>
        <a:bodyPr/>
        <a:lstStyle/>
        <a:p>
          <a:endParaRPr lang="en-US"/>
        </a:p>
      </dgm:t>
    </dgm:pt>
    <dgm:pt modelId="{0709B668-4ED0-431F-B1CA-CE3D93EEC0B6}" type="pres">
      <dgm:prSet presAssocID="{11AA4A00-ED62-43DC-A025-2ACF77A79582}" presName="Name0" presStyleCnt="0">
        <dgm:presLayoutVars>
          <dgm:dir/>
          <dgm:animLvl val="lvl"/>
          <dgm:resizeHandles val="exact"/>
        </dgm:presLayoutVars>
      </dgm:prSet>
      <dgm:spPr/>
    </dgm:pt>
    <dgm:pt modelId="{2D5EFC0C-86D5-49E0-A3CC-DDC8029101A7}" type="pres">
      <dgm:prSet presAssocID="{7848E319-7ED6-4628-8FF0-A52691CDAC51}" presName="Name8" presStyleCnt="0"/>
      <dgm:spPr/>
    </dgm:pt>
    <dgm:pt modelId="{3C133251-3853-493A-8399-6B571921B3E0}" type="pres">
      <dgm:prSet presAssocID="{7848E319-7ED6-4628-8FF0-A52691CDAC51}" presName="level" presStyleLbl="node1" presStyleIdx="0" presStyleCnt="3" custScaleX="96773" custScaleY="55035">
        <dgm:presLayoutVars>
          <dgm:chMax val="1"/>
          <dgm:bulletEnabled val="1"/>
        </dgm:presLayoutVars>
      </dgm:prSet>
      <dgm:spPr/>
    </dgm:pt>
    <dgm:pt modelId="{C3D4C85A-8703-4826-8B6F-1DFB4EC4EE4F}" type="pres">
      <dgm:prSet presAssocID="{7848E319-7ED6-4628-8FF0-A52691CDAC51}" presName="levelTx" presStyleLbl="revTx" presStyleIdx="0" presStyleCnt="0">
        <dgm:presLayoutVars>
          <dgm:chMax val="1"/>
          <dgm:bulletEnabled val="1"/>
        </dgm:presLayoutVars>
      </dgm:prSet>
      <dgm:spPr/>
    </dgm:pt>
    <dgm:pt modelId="{AAC24B2E-FC16-4B06-A09D-F6D0B1E6051C}" type="pres">
      <dgm:prSet presAssocID="{20F6BF17-699A-47E5-8C83-776F9276E049}" presName="Name8" presStyleCnt="0"/>
      <dgm:spPr/>
    </dgm:pt>
    <dgm:pt modelId="{5C14504C-7CB4-47BC-910D-11AA99BAFA26}" type="pres">
      <dgm:prSet presAssocID="{20F6BF17-699A-47E5-8C83-776F9276E049}" presName="level" presStyleLbl="node1" presStyleIdx="1" presStyleCnt="3" custScaleY="88005">
        <dgm:presLayoutVars>
          <dgm:chMax val="1"/>
          <dgm:bulletEnabled val="1"/>
        </dgm:presLayoutVars>
      </dgm:prSet>
      <dgm:spPr/>
    </dgm:pt>
    <dgm:pt modelId="{C58671D4-26D9-4823-B129-82ADEA392935}" type="pres">
      <dgm:prSet presAssocID="{20F6BF17-699A-47E5-8C83-776F9276E049}" presName="levelTx" presStyleLbl="revTx" presStyleIdx="0" presStyleCnt="0">
        <dgm:presLayoutVars>
          <dgm:chMax val="1"/>
          <dgm:bulletEnabled val="1"/>
        </dgm:presLayoutVars>
      </dgm:prSet>
      <dgm:spPr/>
    </dgm:pt>
    <dgm:pt modelId="{49865EDA-E310-40E0-840D-92E3DC2A6D87}" type="pres">
      <dgm:prSet presAssocID="{7A425456-6233-420E-BFAF-791BACD5DB1F}" presName="Name8" presStyleCnt="0"/>
      <dgm:spPr/>
    </dgm:pt>
    <dgm:pt modelId="{D3970FA4-2F8B-4187-A7EC-EFDDC24EC368}" type="pres">
      <dgm:prSet presAssocID="{7A425456-6233-420E-BFAF-791BACD5DB1F}" presName="level" presStyleLbl="node1" presStyleIdx="2" presStyleCnt="3" custScaleY="128798">
        <dgm:presLayoutVars>
          <dgm:chMax val="1"/>
          <dgm:bulletEnabled val="1"/>
        </dgm:presLayoutVars>
      </dgm:prSet>
      <dgm:spPr/>
    </dgm:pt>
    <dgm:pt modelId="{A895E0D4-B983-4422-AD52-77DAF39488E4}" type="pres">
      <dgm:prSet presAssocID="{7A425456-6233-420E-BFAF-791BACD5DB1F}" presName="levelTx" presStyleLbl="revTx" presStyleIdx="0" presStyleCnt="0">
        <dgm:presLayoutVars>
          <dgm:chMax val="1"/>
          <dgm:bulletEnabled val="1"/>
        </dgm:presLayoutVars>
      </dgm:prSet>
      <dgm:spPr/>
    </dgm:pt>
  </dgm:ptLst>
  <dgm:cxnLst>
    <dgm:cxn modelId="{00153E11-A7BE-41EA-B232-B535313B8696}" srcId="{11AA4A00-ED62-43DC-A025-2ACF77A79582}" destId="{7A425456-6233-420E-BFAF-791BACD5DB1F}" srcOrd="2" destOrd="0" parTransId="{9BFFC697-8512-4E4D-959E-CDA314E47E4E}" sibTransId="{0F390413-3959-4BA6-903F-55C86C74EB2A}"/>
    <dgm:cxn modelId="{76B7C71B-CE78-7944-BF0C-4B6AB3EE9692}" type="presOf" srcId="{7A425456-6233-420E-BFAF-791BACD5DB1F}" destId="{D3970FA4-2F8B-4187-A7EC-EFDDC24EC368}" srcOrd="0" destOrd="0" presId="urn:microsoft.com/office/officeart/2005/8/layout/pyramid1"/>
    <dgm:cxn modelId="{A867DE43-89FA-F24F-8A35-5BADEBE65001}" type="presOf" srcId="{20F6BF17-699A-47E5-8C83-776F9276E049}" destId="{5C14504C-7CB4-47BC-910D-11AA99BAFA26}" srcOrd="0" destOrd="0" presId="urn:microsoft.com/office/officeart/2005/8/layout/pyramid1"/>
    <dgm:cxn modelId="{60D39960-8F73-49A8-8962-B99B73309D36}" srcId="{11AA4A00-ED62-43DC-A025-2ACF77A79582}" destId="{20F6BF17-699A-47E5-8C83-776F9276E049}" srcOrd="1" destOrd="0" parTransId="{A4650E9C-1102-4488-AEA4-36EA3A1D059C}" sibTransId="{AECFCA58-39C4-4519-A1F2-635E9E30A2D5}"/>
    <dgm:cxn modelId="{7D81D468-7022-B242-B9E9-1F30D9D50AD9}" type="presOf" srcId="{7848E319-7ED6-4628-8FF0-A52691CDAC51}" destId="{C3D4C85A-8703-4826-8B6F-1DFB4EC4EE4F}" srcOrd="1" destOrd="0" presId="urn:microsoft.com/office/officeart/2005/8/layout/pyramid1"/>
    <dgm:cxn modelId="{61EA7E8B-AD47-AC49-97A3-CC6B374032BE}" type="presOf" srcId="{20F6BF17-699A-47E5-8C83-776F9276E049}" destId="{C58671D4-26D9-4823-B129-82ADEA392935}" srcOrd="1" destOrd="0" presId="urn:microsoft.com/office/officeart/2005/8/layout/pyramid1"/>
    <dgm:cxn modelId="{38AB31AD-DE9C-2D44-9827-0516B2FB079A}" type="presOf" srcId="{7A425456-6233-420E-BFAF-791BACD5DB1F}" destId="{A895E0D4-B983-4422-AD52-77DAF39488E4}" srcOrd="1" destOrd="0" presId="urn:microsoft.com/office/officeart/2005/8/layout/pyramid1"/>
    <dgm:cxn modelId="{D95862D4-3F72-A746-B193-F7469FC727D8}" type="presOf" srcId="{11AA4A00-ED62-43DC-A025-2ACF77A79582}" destId="{0709B668-4ED0-431F-B1CA-CE3D93EEC0B6}" srcOrd="0" destOrd="0" presId="urn:microsoft.com/office/officeart/2005/8/layout/pyramid1"/>
    <dgm:cxn modelId="{FB8A5CDF-6CA0-486C-8B4C-85095186BFDC}" srcId="{11AA4A00-ED62-43DC-A025-2ACF77A79582}" destId="{7848E319-7ED6-4628-8FF0-A52691CDAC51}" srcOrd="0" destOrd="0" parTransId="{D2BFB308-BE4A-48EB-BB1F-25BDA22EA4F9}" sibTransId="{3C13B2AB-F059-4892-B4B2-6DF96235457C}"/>
    <dgm:cxn modelId="{7EB174FD-317B-3444-830A-6B8ECCA779D7}" type="presOf" srcId="{7848E319-7ED6-4628-8FF0-A52691CDAC51}" destId="{3C133251-3853-493A-8399-6B571921B3E0}" srcOrd="0" destOrd="0" presId="urn:microsoft.com/office/officeart/2005/8/layout/pyramid1"/>
    <dgm:cxn modelId="{E5671B51-E923-824D-80CB-3A2FB11C4BB7}" type="presParOf" srcId="{0709B668-4ED0-431F-B1CA-CE3D93EEC0B6}" destId="{2D5EFC0C-86D5-49E0-A3CC-DDC8029101A7}" srcOrd="0" destOrd="0" presId="urn:microsoft.com/office/officeart/2005/8/layout/pyramid1"/>
    <dgm:cxn modelId="{9770F12B-030D-5A42-9FA1-5C9CE07FFC8F}" type="presParOf" srcId="{2D5EFC0C-86D5-49E0-A3CC-DDC8029101A7}" destId="{3C133251-3853-493A-8399-6B571921B3E0}" srcOrd="0" destOrd="0" presId="urn:microsoft.com/office/officeart/2005/8/layout/pyramid1"/>
    <dgm:cxn modelId="{28317E39-CF03-5947-B497-6F4389216E15}" type="presParOf" srcId="{2D5EFC0C-86D5-49E0-A3CC-DDC8029101A7}" destId="{C3D4C85A-8703-4826-8B6F-1DFB4EC4EE4F}" srcOrd="1" destOrd="0" presId="urn:microsoft.com/office/officeart/2005/8/layout/pyramid1"/>
    <dgm:cxn modelId="{BFC4CE0C-9406-EA48-926E-38CBC03F8080}" type="presParOf" srcId="{0709B668-4ED0-431F-B1CA-CE3D93EEC0B6}" destId="{AAC24B2E-FC16-4B06-A09D-F6D0B1E6051C}" srcOrd="1" destOrd="0" presId="urn:microsoft.com/office/officeart/2005/8/layout/pyramid1"/>
    <dgm:cxn modelId="{BA0B1CF6-6AFD-B841-96A3-1F83A716F76B}" type="presParOf" srcId="{AAC24B2E-FC16-4B06-A09D-F6D0B1E6051C}" destId="{5C14504C-7CB4-47BC-910D-11AA99BAFA26}" srcOrd="0" destOrd="0" presId="urn:microsoft.com/office/officeart/2005/8/layout/pyramid1"/>
    <dgm:cxn modelId="{AB5A73ED-97AC-244A-BFAC-FF9CA6E5158F}" type="presParOf" srcId="{AAC24B2E-FC16-4B06-A09D-F6D0B1E6051C}" destId="{C58671D4-26D9-4823-B129-82ADEA392935}" srcOrd="1" destOrd="0" presId="urn:microsoft.com/office/officeart/2005/8/layout/pyramid1"/>
    <dgm:cxn modelId="{3F6CBB84-3859-F148-8F80-50A2FC019E6B}" type="presParOf" srcId="{0709B668-4ED0-431F-B1CA-CE3D93EEC0B6}" destId="{49865EDA-E310-40E0-840D-92E3DC2A6D87}" srcOrd="2" destOrd="0" presId="urn:microsoft.com/office/officeart/2005/8/layout/pyramid1"/>
    <dgm:cxn modelId="{19FCD8C8-D878-E64E-B182-C4683F130AA2}" type="presParOf" srcId="{49865EDA-E310-40E0-840D-92E3DC2A6D87}" destId="{D3970FA4-2F8B-4187-A7EC-EFDDC24EC368}" srcOrd="0" destOrd="0" presId="urn:microsoft.com/office/officeart/2005/8/layout/pyramid1"/>
    <dgm:cxn modelId="{C867E9BE-F8E1-8240-A4D1-E3D61287DD02}" type="presParOf" srcId="{49865EDA-E310-40E0-840D-92E3DC2A6D87}" destId="{A895E0D4-B983-4422-AD52-77DAF39488E4}"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AA4A00-ED62-43DC-A025-2ACF77A79582}" type="doc">
      <dgm:prSet loTypeId="urn:microsoft.com/office/officeart/2005/8/layout/pyramid1" loCatId="pyramid" qsTypeId="urn:microsoft.com/office/officeart/2005/8/quickstyle/simple1" qsCatId="simple" csTypeId="urn:microsoft.com/office/officeart/2005/8/colors/colorful1" csCatId="colorful" phldr="1"/>
      <dgm:spPr/>
    </dgm:pt>
    <dgm:pt modelId="{7848E319-7ED6-4628-8FF0-A52691CDAC51}">
      <dgm:prSet phldrT="[Text]" custT="1"/>
      <dgm:spPr/>
      <dgm:t>
        <a:bodyPr/>
        <a:lstStyle/>
        <a:p>
          <a:endParaRPr lang="en-US" sz="1600" b="0" u="none" dirty="0"/>
        </a:p>
      </dgm:t>
    </dgm:pt>
    <dgm:pt modelId="{D2BFB308-BE4A-48EB-BB1F-25BDA22EA4F9}" type="parTrans" cxnId="{FB8A5CDF-6CA0-486C-8B4C-85095186BFDC}">
      <dgm:prSet/>
      <dgm:spPr/>
      <dgm:t>
        <a:bodyPr/>
        <a:lstStyle/>
        <a:p>
          <a:endParaRPr lang="en-US"/>
        </a:p>
      </dgm:t>
    </dgm:pt>
    <dgm:pt modelId="{3C13B2AB-F059-4892-B4B2-6DF96235457C}" type="sibTrans" cxnId="{FB8A5CDF-6CA0-486C-8B4C-85095186BFDC}">
      <dgm:prSet/>
      <dgm:spPr/>
      <dgm:t>
        <a:bodyPr/>
        <a:lstStyle/>
        <a:p>
          <a:endParaRPr lang="en-US"/>
        </a:p>
      </dgm:t>
    </dgm:pt>
    <dgm:pt modelId="{7A425456-6233-420E-BFAF-791BACD5DB1F}">
      <dgm:prSet phldrT="[Text]" custT="1"/>
      <dgm:spPr/>
      <dgm:t>
        <a:bodyPr/>
        <a:lstStyle/>
        <a:p>
          <a:pPr algn="ctr"/>
          <a:r>
            <a:rPr lang="en-US" sz="1800" b="1" u="none" dirty="0"/>
            <a:t>TIER 1 </a:t>
          </a:r>
          <a:br>
            <a:rPr lang="en-US" sz="1800" b="1" u="none" dirty="0"/>
          </a:br>
          <a:r>
            <a:rPr lang="en-US" sz="1800" b="1" u="none" dirty="0"/>
            <a:t>Universal Support</a:t>
          </a:r>
        </a:p>
      </dgm:t>
    </dgm:pt>
    <dgm:pt modelId="{9BFFC697-8512-4E4D-959E-CDA314E47E4E}" type="parTrans" cxnId="{00153E11-A7BE-41EA-B232-B535313B8696}">
      <dgm:prSet/>
      <dgm:spPr/>
      <dgm:t>
        <a:bodyPr/>
        <a:lstStyle/>
        <a:p>
          <a:endParaRPr lang="en-US"/>
        </a:p>
      </dgm:t>
    </dgm:pt>
    <dgm:pt modelId="{0F390413-3959-4BA6-903F-55C86C74EB2A}" type="sibTrans" cxnId="{00153E11-A7BE-41EA-B232-B535313B8696}">
      <dgm:prSet/>
      <dgm:spPr/>
      <dgm:t>
        <a:bodyPr/>
        <a:lstStyle/>
        <a:p>
          <a:endParaRPr lang="en-US"/>
        </a:p>
      </dgm:t>
    </dgm:pt>
    <dgm:pt modelId="{20F6BF17-699A-47E5-8C83-776F9276E049}">
      <dgm:prSet phldrT="[Text]" custT="1"/>
      <dgm:spPr/>
      <dgm:t>
        <a:bodyPr/>
        <a:lstStyle/>
        <a:p>
          <a:pPr algn="ctr"/>
          <a:endParaRPr lang="en-US" sz="2000" b="1" u="none" dirty="0"/>
        </a:p>
      </dgm:t>
    </dgm:pt>
    <dgm:pt modelId="{AECFCA58-39C4-4519-A1F2-635E9E30A2D5}" type="sibTrans" cxnId="{60D39960-8F73-49A8-8962-B99B73309D36}">
      <dgm:prSet/>
      <dgm:spPr/>
      <dgm:t>
        <a:bodyPr/>
        <a:lstStyle/>
        <a:p>
          <a:endParaRPr lang="en-US"/>
        </a:p>
      </dgm:t>
    </dgm:pt>
    <dgm:pt modelId="{A4650E9C-1102-4488-AEA4-36EA3A1D059C}" type="parTrans" cxnId="{60D39960-8F73-49A8-8962-B99B73309D36}">
      <dgm:prSet/>
      <dgm:spPr/>
      <dgm:t>
        <a:bodyPr/>
        <a:lstStyle/>
        <a:p>
          <a:endParaRPr lang="en-US"/>
        </a:p>
      </dgm:t>
    </dgm:pt>
    <dgm:pt modelId="{0709B668-4ED0-431F-B1CA-CE3D93EEC0B6}" type="pres">
      <dgm:prSet presAssocID="{11AA4A00-ED62-43DC-A025-2ACF77A79582}" presName="Name0" presStyleCnt="0">
        <dgm:presLayoutVars>
          <dgm:dir/>
          <dgm:animLvl val="lvl"/>
          <dgm:resizeHandles val="exact"/>
        </dgm:presLayoutVars>
      </dgm:prSet>
      <dgm:spPr/>
    </dgm:pt>
    <dgm:pt modelId="{2D5EFC0C-86D5-49E0-A3CC-DDC8029101A7}" type="pres">
      <dgm:prSet presAssocID="{7848E319-7ED6-4628-8FF0-A52691CDAC51}" presName="Name8" presStyleCnt="0"/>
      <dgm:spPr/>
    </dgm:pt>
    <dgm:pt modelId="{3C133251-3853-493A-8399-6B571921B3E0}" type="pres">
      <dgm:prSet presAssocID="{7848E319-7ED6-4628-8FF0-A52691CDAC51}" presName="level" presStyleLbl="node1" presStyleIdx="0" presStyleCnt="3" custScaleX="96773" custScaleY="55035">
        <dgm:presLayoutVars>
          <dgm:chMax val="1"/>
          <dgm:bulletEnabled val="1"/>
        </dgm:presLayoutVars>
      </dgm:prSet>
      <dgm:spPr/>
    </dgm:pt>
    <dgm:pt modelId="{C3D4C85A-8703-4826-8B6F-1DFB4EC4EE4F}" type="pres">
      <dgm:prSet presAssocID="{7848E319-7ED6-4628-8FF0-A52691CDAC51}" presName="levelTx" presStyleLbl="revTx" presStyleIdx="0" presStyleCnt="0">
        <dgm:presLayoutVars>
          <dgm:chMax val="1"/>
          <dgm:bulletEnabled val="1"/>
        </dgm:presLayoutVars>
      </dgm:prSet>
      <dgm:spPr/>
    </dgm:pt>
    <dgm:pt modelId="{AAC24B2E-FC16-4B06-A09D-F6D0B1E6051C}" type="pres">
      <dgm:prSet presAssocID="{20F6BF17-699A-47E5-8C83-776F9276E049}" presName="Name8" presStyleCnt="0"/>
      <dgm:spPr/>
    </dgm:pt>
    <dgm:pt modelId="{5C14504C-7CB4-47BC-910D-11AA99BAFA26}" type="pres">
      <dgm:prSet presAssocID="{20F6BF17-699A-47E5-8C83-776F9276E049}" presName="level" presStyleLbl="node1" presStyleIdx="1" presStyleCnt="3" custScaleY="88005">
        <dgm:presLayoutVars>
          <dgm:chMax val="1"/>
          <dgm:bulletEnabled val="1"/>
        </dgm:presLayoutVars>
      </dgm:prSet>
      <dgm:spPr/>
    </dgm:pt>
    <dgm:pt modelId="{C58671D4-26D9-4823-B129-82ADEA392935}" type="pres">
      <dgm:prSet presAssocID="{20F6BF17-699A-47E5-8C83-776F9276E049}" presName="levelTx" presStyleLbl="revTx" presStyleIdx="0" presStyleCnt="0">
        <dgm:presLayoutVars>
          <dgm:chMax val="1"/>
          <dgm:bulletEnabled val="1"/>
        </dgm:presLayoutVars>
      </dgm:prSet>
      <dgm:spPr/>
    </dgm:pt>
    <dgm:pt modelId="{49865EDA-E310-40E0-840D-92E3DC2A6D87}" type="pres">
      <dgm:prSet presAssocID="{7A425456-6233-420E-BFAF-791BACD5DB1F}" presName="Name8" presStyleCnt="0"/>
      <dgm:spPr/>
    </dgm:pt>
    <dgm:pt modelId="{D3970FA4-2F8B-4187-A7EC-EFDDC24EC368}" type="pres">
      <dgm:prSet presAssocID="{7A425456-6233-420E-BFAF-791BACD5DB1F}" presName="level" presStyleLbl="node1" presStyleIdx="2" presStyleCnt="3" custScaleY="128798">
        <dgm:presLayoutVars>
          <dgm:chMax val="1"/>
          <dgm:bulletEnabled val="1"/>
        </dgm:presLayoutVars>
      </dgm:prSet>
      <dgm:spPr/>
    </dgm:pt>
    <dgm:pt modelId="{A895E0D4-B983-4422-AD52-77DAF39488E4}" type="pres">
      <dgm:prSet presAssocID="{7A425456-6233-420E-BFAF-791BACD5DB1F}" presName="levelTx" presStyleLbl="revTx" presStyleIdx="0" presStyleCnt="0">
        <dgm:presLayoutVars>
          <dgm:chMax val="1"/>
          <dgm:bulletEnabled val="1"/>
        </dgm:presLayoutVars>
      </dgm:prSet>
      <dgm:spPr/>
    </dgm:pt>
  </dgm:ptLst>
  <dgm:cxnLst>
    <dgm:cxn modelId="{00153E11-A7BE-41EA-B232-B535313B8696}" srcId="{11AA4A00-ED62-43DC-A025-2ACF77A79582}" destId="{7A425456-6233-420E-BFAF-791BACD5DB1F}" srcOrd="2" destOrd="0" parTransId="{9BFFC697-8512-4E4D-959E-CDA314E47E4E}" sibTransId="{0F390413-3959-4BA6-903F-55C86C74EB2A}"/>
    <dgm:cxn modelId="{B9D0B320-80E2-2E47-93D4-BD60B5FE6B15}" type="presOf" srcId="{7848E319-7ED6-4628-8FF0-A52691CDAC51}" destId="{3C133251-3853-493A-8399-6B571921B3E0}" srcOrd="0" destOrd="0" presId="urn:microsoft.com/office/officeart/2005/8/layout/pyramid1"/>
    <dgm:cxn modelId="{FE98CF58-B7C3-BC4E-BDDC-18EB6898674D}" type="presOf" srcId="{11AA4A00-ED62-43DC-A025-2ACF77A79582}" destId="{0709B668-4ED0-431F-B1CA-CE3D93EEC0B6}" srcOrd="0" destOrd="0" presId="urn:microsoft.com/office/officeart/2005/8/layout/pyramid1"/>
    <dgm:cxn modelId="{60D39960-8F73-49A8-8962-B99B73309D36}" srcId="{11AA4A00-ED62-43DC-A025-2ACF77A79582}" destId="{20F6BF17-699A-47E5-8C83-776F9276E049}" srcOrd="1" destOrd="0" parTransId="{A4650E9C-1102-4488-AEA4-36EA3A1D059C}" sibTransId="{AECFCA58-39C4-4519-A1F2-635E9E30A2D5}"/>
    <dgm:cxn modelId="{63EB4A82-BE13-BD4D-9233-90D4562EE16F}" type="presOf" srcId="{7A425456-6233-420E-BFAF-791BACD5DB1F}" destId="{A895E0D4-B983-4422-AD52-77DAF39488E4}" srcOrd="1" destOrd="0" presId="urn:microsoft.com/office/officeart/2005/8/layout/pyramid1"/>
    <dgm:cxn modelId="{2E3EC482-4980-7247-99FD-AA129510D5EC}" type="presOf" srcId="{7848E319-7ED6-4628-8FF0-A52691CDAC51}" destId="{C3D4C85A-8703-4826-8B6F-1DFB4EC4EE4F}" srcOrd="1" destOrd="0" presId="urn:microsoft.com/office/officeart/2005/8/layout/pyramid1"/>
    <dgm:cxn modelId="{82C67A88-4516-2F4C-A87E-4323DF29E869}" type="presOf" srcId="{20F6BF17-699A-47E5-8C83-776F9276E049}" destId="{C58671D4-26D9-4823-B129-82ADEA392935}" srcOrd="1" destOrd="0" presId="urn:microsoft.com/office/officeart/2005/8/layout/pyramid1"/>
    <dgm:cxn modelId="{6E50569E-D392-6B48-A96A-A5D0343E9342}" type="presOf" srcId="{20F6BF17-699A-47E5-8C83-776F9276E049}" destId="{5C14504C-7CB4-47BC-910D-11AA99BAFA26}" srcOrd="0" destOrd="0" presId="urn:microsoft.com/office/officeart/2005/8/layout/pyramid1"/>
    <dgm:cxn modelId="{FB8A5CDF-6CA0-486C-8B4C-85095186BFDC}" srcId="{11AA4A00-ED62-43DC-A025-2ACF77A79582}" destId="{7848E319-7ED6-4628-8FF0-A52691CDAC51}" srcOrd="0" destOrd="0" parTransId="{D2BFB308-BE4A-48EB-BB1F-25BDA22EA4F9}" sibTransId="{3C13B2AB-F059-4892-B4B2-6DF96235457C}"/>
    <dgm:cxn modelId="{B743EFEE-24CE-C34C-9652-5BBE4CC17482}" type="presOf" srcId="{7A425456-6233-420E-BFAF-791BACD5DB1F}" destId="{D3970FA4-2F8B-4187-A7EC-EFDDC24EC368}" srcOrd="0" destOrd="0" presId="urn:microsoft.com/office/officeart/2005/8/layout/pyramid1"/>
    <dgm:cxn modelId="{8CE49B97-3AAB-FB48-ACAF-170A29FDA807}" type="presParOf" srcId="{0709B668-4ED0-431F-B1CA-CE3D93EEC0B6}" destId="{2D5EFC0C-86D5-49E0-A3CC-DDC8029101A7}" srcOrd="0" destOrd="0" presId="urn:microsoft.com/office/officeart/2005/8/layout/pyramid1"/>
    <dgm:cxn modelId="{901B19DF-B326-C641-B689-0F98A884F637}" type="presParOf" srcId="{2D5EFC0C-86D5-49E0-A3CC-DDC8029101A7}" destId="{3C133251-3853-493A-8399-6B571921B3E0}" srcOrd="0" destOrd="0" presId="urn:microsoft.com/office/officeart/2005/8/layout/pyramid1"/>
    <dgm:cxn modelId="{B727AD5E-6FB5-6143-A6CD-13961D5831C0}" type="presParOf" srcId="{2D5EFC0C-86D5-49E0-A3CC-DDC8029101A7}" destId="{C3D4C85A-8703-4826-8B6F-1DFB4EC4EE4F}" srcOrd="1" destOrd="0" presId="urn:microsoft.com/office/officeart/2005/8/layout/pyramid1"/>
    <dgm:cxn modelId="{F36BF8EC-CF82-9248-A9EB-BB70562FA197}" type="presParOf" srcId="{0709B668-4ED0-431F-B1CA-CE3D93EEC0B6}" destId="{AAC24B2E-FC16-4B06-A09D-F6D0B1E6051C}" srcOrd="1" destOrd="0" presId="urn:microsoft.com/office/officeart/2005/8/layout/pyramid1"/>
    <dgm:cxn modelId="{66E4A86E-FBB8-6148-9E1B-2F21CEBB5C45}" type="presParOf" srcId="{AAC24B2E-FC16-4B06-A09D-F6D0B1E6051C}" destId="{5C14504C-7CB4-47BC-910D-11AA99BAFA26}" srcOrd="0" destOrd="0" presId="urn:microsoft.com/office/officeart/2005/8/layout/pyramid1"/>
    <dgm:cxn modelId="{E698C8AD-EC28-984A-85EA-59B7AEDDC21D}" type="presParOf" srcId="{AAC24B2E-FC16-4B06-A09D-F6D0B1E6051C}" destId="{C58671D4-26D9-4823-B129-82ADEA392935}" srcOrd="1" destOrd="0" presId="urn:microsoft.com/office/officeart/2005/8/layout/pyramid1"/>
    <dgm:cxn modelId="{0A850301-3309-D94F-981B-9A63DF8ACCC6}" type="presParOf" srcId="{0709B668-4ED0-431F-B1CA-CE3D93EEC0B6}" destId="{49865EDA-E310-40E0-840D-92E3DC2A6D87}" srcOrd="2" destOrd="0" presId="urn:microsoft.com/office/officeart/2005/8/layout/pyramid1"/>
    <dgm:cxn modelId="{1977105C-99E2-CF40-977A-0B54B1F98005}" type="presParOf" srcId="{49865EDA-E310-40E0-840D-92E3DC2A6D87}" destId="{D3970FA4-2F8B-4187-A7EC-EFDDC24EC368}" srcOrd="0" destOrd="0" presId="urn:microsoft.com/office/officeart/2005/8/layout/pyramid1"/>
    <dgm:cxn modelId="{F6DB1323-40BD-D144-AF1E-1E12075378CB}" type="presParOf" srcId="{49865EDA-E310-40E0-840D-92E3DC2A6D87}" destId="{A895E0D4-B983-4422-AD52-77DAF39488E4}"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33251-3853-493A-8399-6B571921B3E0}">
      <dsp:nvSpPr>
        <dsp:cNvPr id="0" name=""/>
        <dsp:cNvSpPr/>
      </dsp:nvSpPr>
      <dsp:spPr>
        <a:xfrm>
          <a:off x="2905725" y="0"/>
          <a:ext cx="1416019" cy="1126339"/>
        </a:xfrm>
        <a:prstGeom prst="trapezoid">
          <a:avLst>
            <a:gd name="adj" fmla="val 64956"/>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u="none" kern="1200" dirty="0">
              <a:solidFill>
                <a:schemeClr val="tx1"/>
              </a:solidFill>
            </a:rPr>
            <a:t>TIER 3</a:t>
          </a:r>
          <a:br>
            <a:rPr lang="en-US" sz="1600" b="1" u="none" kern="1200" dirty="0">
              <a:solidFill>
                <a:schemeClr val="tx1"/>
              </a:solidFill>
            </a:rPr>
          </a:br>
          <a:br>
            <a:rPr lang="en-US" sz="1600" b="1" u="none" kern="1200" dirty="0">
              <a:solidFill>
                <a:schemeClr val="tx1"/>
              </a:solidFill>
            </a:rPr>
          </a:br>
          <a:r>
            <a:rPr lang="en-US" sz="1600" b="1" u="none" kern="1200" dirty="0">
              <a:solidFill>
                <a:schemeClr val="tx1"/>
              </a:solidFill>
            </a:rPr>
            <a:t>Intensive</a:t>
          </a:r>
          <a:r>
            <a:rPr lang="en-US" sz="1600" b="1" u="none" kern="1200" baseline="0" dirty="0">
              <a:solidFill>
                <a:schemeClr val="tx1"/>
              </a:solidFill>
            </a:rPr>
            <a:t> </a:t>
          </a:r>
          <a:r>
            <a:rPr lang="en-US" sz="1600" b="1" u="none" kern="1200" dirty="0">
              <a:solidFill>
                <a:schemeClr val="tx1"/>
              </a:solidFill>
            </a:rPr>
            <a:t>Support</a:t>
          </a:r>
          <a:endParaRPr lang="en-US" sz="1600" b="0" u="none" kern="1200" dirty="0">
            <a:solidFill>
              <a:schemeClr val="tx1"/>
            </a:solidFill>
          </a:endParaRPr>
        </a:p>
      </dsp:txBody>
      <dsp:txXfrm>
        <a:off x="2905725" y="0"/>
        <a:ext cx="1416019" cy="1126339"/>
      </dsp:txXfrm>
    </dsp:sp>
    <dsp:sp modelId="{5C14504C-7CB4-47BC-910D-11AA99BAFA26}">
      <dsp:nvSpPr>
        <dsp:cNvPr id="0" name=""/>
        <dsp:cNvSpPr/>
      </dsp:nvSpPr>
      <dsp:spPr>
        <a:xfrm>
          <a:off x="1712203" y="1126339"/>
          <a:ext cx="3803063" cy="1801098"/>
        </a:xfrm>
        <a:prstGeom prst="trapezoid">
          <a:avLst>
            <a:gd name="adj" fmla="val 64956"/>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u="none" kern="1200" dirty="0">
              <a:solidFill>
                <a:schemeClr val="tx1"/>
              </a:solidFill>
            </a:rPr>
            <a:t>TIER 2</a:t>
          </a:r>
          <a:br>
            <a:rPr lang="en-US" sz="2000" b="1" u="none" kern="1200" dirty="0">
              <a:solidFill>
                <a:schemeClr val="tx1"/>
              </a:solidFill>
            </a:rPr>
          </a:br>
          <a:br>
            <a:rPr lang="en-US" sz="2000" b="1" u="none" kern="1200" dirty="0">
              <a:solidFill>
                <a:schemeClr val="tx1"/>
              </a:solidFill>
            </a:rPr>
          </a:br>
          <a:r>
            <a:rPr lang="en-US" sz="2000" b="1" u="none" kern="1200" dirty="0">
              <a:solidFill>
                <a:schemeClr val="tx1"/>
              </a:solidFill>
            </a:rPr>
            <a:t>Supplemental Support</a:t>
          </a:r>
        </a:p>
      </dsp:txBody>
      <dsp:txXfrm>
        <a:off x="2377739" y="1126339"/>
        <a:ext cx="2471991" cy="1801098"/>
      </dsp:txXfrm>
    </dsp:sp>
    <dsp:sp modelId="{D3970FA4-2F8B-4187-A7EC-EFDDC24EC368}">
      <dsp:nvSpPr>
        <dsp:cNvPr id="0" name=""/>
        <dsp:cNvSpPr/>
      </dsp:nvSpPr>
      <dsp:spPr>
        <a:xfrm>
          <a:off x="0" y="2927437"/>
          <a:ext cx="7227470" cy="2635963"/>
        </a:xfrm>
        <a:prstGeom prst="trapezoid">
          <a:avLst>
            <a:gd name="adj" fmla="val 64956"/>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u="none" kern="1200" dirty="0">
              <a:solidFill>
                <a:schemeClr val="tx1"/>
              </a:solidFill>
            </a:rPr>
            <a:t>TIER 1 </a:t>
          </a:r>
          <a:br>
            <a:rPr lang="en-US" sz="2800" b="1" u="none" kern="1200" dirty="0">
              <a:solidFill>
                <a:schemeClr val="tx1"/>
              </a:solidFill>
            </a:rPr>
          </a:br>
          <a:br>
            <a:rPr lang="en-US" sz="2800" b="1" u="none" kern="1200" dirty="0">
              <a:solidFill>
                <a:schemeClr val="tx1"/>
              </a:solidFill>
            </a:rPr>
          </a:br>
          <a:r>
            <a:rPr lang="en-US" sz="2800" b="1" u="none" kern="1200" dirty="0">
              <a:solidFill>
                <a:schemeClr val="tx1"/>
              </a:solidFill>
            </a:rPr>
            <a:t>Universal Support</a:t>
          </a:r>
        </a:p>
      </dsp:txBody>
      <dsp:txXfrm>
        <a:off x="1264807" y="2927437"/>
        <a:ext cx="4697855" cy="26359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33251-3853-493A-8399-6B571921B3E0}">
      <dsp:nvSpPr>
        <dsp:cNvPr id="0" name=""/>
        <dsp:cNvSpPr/>
      </dsp:nvSpPr>
      <dsp:spPr>
        <a:xfrm>
          <a:off x="1307525" y="0"/>
          <a:ext cx="637184" cy="465735"/>
        </a:xfrm>
        <a:prstGeom prst="trapezoid">
          <a:avLst>
            <a:gd name="adj" fmla="val 70687"/>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b="0" u="none" kern="1200" dirty="0"/>
        </a:p>
      </dsp:txBody>
      <dsp:txXfrm>
        <a:off x="1307525" y="0"/>
        <a:ext cx="637184" cy="465735"/>
      </dsp:txXfrm>
    </dsp:sp>
    <dsp:sp modelId="{5C14504C-7CB4-47BC-910D-11AA99BAFA26}">
      <dsp:nvSpPr>
        <dsp:cNvPr id="0" name=""/>
        <dsp:cNvSpPr/>
      </dsp:nvSpPr>
      <dsp:spPr>
        <a:xfrm>
          <a:off x="770461" y="465735"/>
          <a:ext cx="1711312" cy="744744"/>
        </a:xfrm>
        <a:prstGeom prst="trapezoid">
          <a:avLst>
            <a:gd name="adj" fmla="val 70687"/>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u="none" kern="1200" dirty="0"/>
        </a:p>
      </dsp:txBody>
      <dsp:txXfrm>
        <a:off x="1069941" y="465735"/>
        <a:ext cx="1112353" cy="744744"/>
      </dsp:txXfrm>
    </dsp:sp>
    <dsp:sp modelId="{D3970FA4-2F8B-4187-A7EC-EFDDC24EC368}">
      <dsp:nvSpPr>
        <dsp:cNvPr id="0" name=""/>
        <dsp:cNvSpPr/>
      </dsp:nvSpPr>
      <dsp:spPr>
        <a:xfrm>
          <a:off x="0" y="1210480"/>
          <a:ext cx="3252235" cy="1089956"/>
        </a:xfrm>
        <a:prstGeom prst="trapezoid">
          <a:avLst>
            <a:gd name="adj" fmla="val 70687"/>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u="none" kern="1200" dirty="0"/>
            <a:t>TIER 1 </a:t>
          </a:r>
          <a:br>
            <a:rPr lang="en-US" sz="1800" b="1" u="none" kern="1200" dirty="0"/>
          </a:br>
          <a:r>
            <a:rPr lang="en-US" sz="1800" b="1" u="none" kern="1200" dirty="0"/>
            <a:t>Universal Support</a:t>
          </a:r>
        </a:p>
      </dsp:txBody>
      <dsp:txXfrm>
        <a:off x="569141" y="1210480"/>
        <a:ext cx="2113953" cy="108995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9B253C-C13E-6243-A8AE-7A8F0FF288A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Robert Shapiro, MD</a:t>
            </a:r>
          </a:p>
        </p:txBody>
      </p:sp>
      <p:sp>
        <p:nvSpPr>
          <p:cNvPr id="3" name="Date Placeholder 2">
            <a:extLst>
              <a:ext uri="{FF2B5EF4-FFF2-40B4-BE49-F238E27FC236}">
                <a16:creationId xmlns:a16="http://schemas.microsoft.com/office/drawing/2014/main" id="{3F7A48AE-E9D5-C842-8266-6B2788E90A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a:t>ACEs / Toxic Stress</a:t>
            </a:r>
            <a:br>
              <a:rPr lang="en-US" dirty="0"/>
            </a:br>
            <a:fld id="{B873C3C3-3227-454B-AF61-DB797E24DAD3}" type="datetimeFigureOut">
              <a:rPr lang="en-US" smtClean="0"/>
              <a:t>10/31/18</a:t>
            </a:fld>
            <a:endParaRPr lang="en-US" dirty="0"/>
          </a:p>
        </p:txBody>
      </p:sp>
      <p:sp>
        <p:nvSpPr>
          <p:cNvPr id="4" name="Footer Placeholder 3">
            <a:extLst>
              <a:ext uri="{FF2B5EF4-FFF2-40B4-BE49-F238E27FC236}">
                <a16:creationId xmlns:a16="http://schemas.microsoft.com/office/drawing/2014/main" id="{F441ABC7-55F5-A045-B65D-7D212DB4E2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Cincinnati Children’s Hospital &amp;</a:t>
            </a:r>
          </a:p>
          <a:p>
            <a:r>
              <a:rPr lang="en-US" dirty="0"/>
              <a:t>Joining Forces for Children</a:t>
            </a:r>
          </a:p>
        </p:txBody>
      </p:sp>
      <p:sp>
        <p:nvSpPr>
          <p:cNvPr id="5" name="Slide Number Placeholder 4">
            <a:extLst>
              <a:ext uri="{FF2B5EF4-FFF2-40B4-BE49-F238E27FC236}">
                <a16:creationId xmlns:a16="http://schemas.microsoft.com/office/drawing/2014/main" id="{602516EE-0880-BC4A-85F7-EED7469535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EE103C-20BB-2E4E-9764-6E1010C9B9C8}" type="slidenum">
              <a:rPr lang="en-US" smtClean="0"/>
              <a:t>‹#›</a:t>
            </a:fld>
            <a:endParaRPr lang="en-US"/>
          </a:p>
        </p:txBody>
      </p:sp>
    </p:spTree>
    <p:extLst>
      <p:ext uri="{BB962C8B-B14F-4D97-AF65-F5344CB8AC3E}">
        <p14:creationId xmlns:p14="http://schemas.microsoft.com/office/powerpoint/2010/main" val="1037509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CCF36B-6DDA-412A-924D-9033F08B5F0B}" type="datetimeFigureOut">
              <a:rPr lang="en-US" smtClean="0"/>
              <a:t>10/31/18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80B18E-D02C-4777-A4A3-E846A5270C78}" type="slidenum">
              <a:rPr lang="en-US" smtClean="0"/>
              <a:t>‹#›</a:t>
            </a:fld>
            <a:endParaRPr lang="en-US"/>
          </a:p>
        </p:txBody>
      </p:sp>
    </p:spTree>
    <p:extLst>
      <p:ext uri="{BB962C8B-B14F-4D97-AF65-F5344CB8AC3E}">
        <p14:creationId xmlns:p14="http://schemas.microsoft.com/office/powerpoint/2010/main" val="74606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volutionofalabrat.files.wordpress.com/2014/08/presentation1.jp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evolutionofalabrat.files.wordpress.com/2014/08/presentation1.jpg"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80B18E-D02C-4777-A4A3-E846A5270C78}" type="slidenum">
              <a:rPr lang="en-US" smtClean="0"/>
              <a:t>1</a:t>
            </a:fld>
            <a:endParaRPr lang="en-US"/>
          </a:p>
        </p:txBody>
      </p:sp>
    </p:spTree>
    <p:extLst>
      <p:ext uri="{BB962C8B-B14F-4D97-AF65-F5344CB8AC3E}">
        <p14:creationId xmlns:p14="http://schemas.microsoft.com/office/powerpoint/2010/main" val="4200024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COPD, w</a:t>
            </a:r>
            <a:r>
              <a:rPr lang="en-US" dirty="0"/>
              <a:t>hen control</a:t>
            </a:r>
            <a:r>
              <a:rPr lang="en-US" baseline="0" dirty="0"/>
              <a:t> for negative health behaviors (like smoking) the risk is only modestly reduced. </a:t>
            </a:r>
            <a:endParaRPr lang="en-US" dirty="0"/>
          </a:p>
        </p:txBody>
      </p:sp>
      <p:sp>
        <p:nvSpPr>
          <p:cNvPr id="4" name="Slide Number Placeholder 3"/>
          <p:cNvSpPr>
            <a:spLocks noGrp="1"/>
          </p:cNvSpPr>
          <p:nvPr>
            <p:ph type="sldNum" sz="quarter" idx="10"/>
          </p:nvPr>
        </p:nvSpPr>
        <p:spPr/>
        <p:txBody>
          <a:bodyPr/>
          <a:lstStyle/>
          <a:p>
            <a:fld id="{3B80B18E-D02C-4777-A4A3-E846A5270C78}" type="slidenum">
              <a:rPr lang="en-US" smtClean="0"/>
              <a:t>10</a:t>
            </a:fld>
            <a:endParaRPr lang="en-US"/>
          </a:p>
        </p:txBody>
      </p:sp>
    </p:spTree>
    <p:extLst>
      <p:ext uri="{BB962C8B-B14F-4D97-AF65-F5344CB8AC3E}">
        <p14:creationId xmlns:p14="http://schemas.microsoft.com/office/powerpoint/2010/main" val="1985774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11</a:t>
            </a:fld>
            <a:endParaRPr lang="en-US"/>
          </a:p>
        </p:txBody>
      </p:sp>
    </p:spTree>
    <p:extLst>
      <p:ext uri="{BB962C8B-B14F-4D97-AF65-F5344CB8AC3E}">
        <p14:creationId xmlns:p14="http://schemas.microsoft.com/office/powerpoint/2010/main" val="5444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18 years of</a:t>
            </a:r>
            <a:r>
              <a:rPr lang="en-US" baseline="0" dirty="0"/>
              <a:t> life</a:t>
            </a:r>
            <a:endParaRPr lang="en-US" dirty="0"/>
          </a:p>
        </p:txBody>
      </p:sp>
      <p:sp>
        <p:nvSpPr>
          <p:cNvPr id="4" name="Slide Number Placeholder 3"/>
          <p:cNvSpPr>
            <a:spLocks noGrp="1"/>
          </p:cNvSpPr>
          <p:nvPr>
            <p:ph type="sldNum" sz="quarter" idx="10"/>
          </p:nvPr>
        </p:nvSpPr>
        <p:spPr/>
        <p:txBody>
          <a:bodyPr/>
          <a:lstStyle/>
          <a:p>
            <a:fld id="{3B80B18E-D02C-4777-A4A3-E846A5270C78}" type="slidenum">
              <a:rPr lang="en-US" smtClean="0"/>
              <a:t>12</a:t>
            </a:fld>
            <a:endParaRPr lang="en-US"/>
          </a:p>
        </p:txBody>
      </p:sp>
    </p:spTree>
    <p:extLst>
      <p:ext uri="{BB962C8B-B14F-4D97-AF65-F5344CB8AC3E}">
        <p14:creationId xmlns:p14="http://schemas.microsoft.com/office/powerpoint/2010/main" val="3026787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ACEs</a:t>
            </a:r>
            <a:r>
              <a:rPr lang="en-US" baseline="0" dirty="0"/>
              <a:t> are common</a:t>
            </a:r>
          </a:p>
          <a:p>
            <a:r>
              <a:rPr lang="en-US" baseline="0" dirty="0"/>
              <a:t>64% have at least one ACE</a:t>
            </a:r>
          </a:p>
          <a:p>
            <a:r>
              <a:rPr lang="en-US" baseline="0" dirty="0"/>
              <a:t>12.5% have an ACE of 4 or higher</a:t>
            </a:r>
          </a:p>
        </p:txBody>
      </p:sp>
      <p:sp>
        <p:nvSpPr>
          <p:cNvPr id="4" name="Slide Number Placeholder 3"/>
          <p:cNvSpPr>
            <a:spLocks noGrp="1"/>
          </p:cNvSpPr>
          <p:nvPr>
            <p:ph type="sldNum" sz="quarter" idx="10"/>
          </p:nvPr>
        </p:nvSpPr>
        <p:spPr/>
        <p:txBody>
          <a:bodyPr/>
          <a:lstStyle/>
          <a:p>
            <a:fld id="{4F28A778-8480-E845-9B98-705F3D3C51B7}" type="slidenum">
              <a:rPr lang="en-US" smtClean="0"/>
              <a:t>13</a:t>
            </a:fld>
            <a:endParaRPr lang="en-US" dirty="0"/>
          </a:p>
        </p:txBody>
      </p:sp>
    </p:spTree>
    <p:extLst>
      <p:ext uri="{BB962C8B-B14F-4D97-AF65-F5344CB8AC3E}">
        <p14:creationId xmlns:p14="http://schemas.microsoft.com/office/powerpoint/2010/main" val="2719951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E2E07-841D-C248-A494-B70C9B1CC085}" type="slidenum">
              <a:rPr lang="en-US" smtClean="0"/>
              <a:t>14</a:t>
            </a:fld>
            <a:endParaRPr lang="en-US" dirty="0"/>
          </a:p>
        </p:txBody>
      </p:sp>
    </p:spTree>
    <p:extLst>
      <p:ext uri="{BB962C8B-B14F-4D97-AF65-F5344CB8AC3E}">
        <p14:creationId xmlns:p14="http://schemas.microsoft.com/office/powerpoint/2010/main" val="1783939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ACE Study has found that those suffering substantial childhood trauma have double the risk for early death compared with adults who had not endured adverse childhood experiences.</a:t>
            </a:r>
          </a:p>
          <a:p>
            <a:r>
              <a:rPr lang="en-US" dirty="0"/>
              <a:t>On average, Children exposed to 6 or more ACES died at age 60</a:t>
            </a:r>
          </a:p>
          <a:p>
            <a:r>
              <a:rPr lang="en-US" dirty="0"/>
              <a:t>	Whereas Children without ACES died at age 79.</a:t>
            </a:r>
          </a:p>
          <a:p>
            <a:endParaRPr lang="en-US" dirty="0"/>
          </a:p>
          <a:p>
            <a:r>
              <a:rPr lang="en-US" dirty="0"/>
              <a:t>So – a traumatic childhood takes 20 years off an individuals life expectancy.</a:t>
            </a:r>
          </a:p>
          <a:p>
            <a:endParaRPr lang="en-US" dirty="0"/>
          </a:p>
        </p:txBody>
      </p:sp>
      <p:sp>
        <p:nvSpPr>
          <p:cNvPr id="4" name="Slide Number Placeholder 3"/>
          <p:cNvSpPr>
            <a:spLocks noGrp="1"/>
          </p:cNvSpPr>
          <p:nvPr>
            <p:ph type="sldNum" sz="quarter" idx="10"/>
          </p:nvPr>
        </p:nvSpPr>
        <p:spPr/>
        <p:txBody>
          <a:bodyPr/>
          <a:lstStyle/>
          <a:p>
            <a:fld id="{3B80B18E-D02C-4777-A4A3-E846A5270C78}" type="slidenum">
              <a:rPr lang="en-US" smtClean="0"/>
              <a:t>15</a:t>
            </a:fld>
            <a:endParaRPr lang="en-US"/>
          </a:p>
        </p:txBody>
      </p:sp>
    </p:spTree>
    <p:extLst>
      <p:ext uri="{BB962C8B-B14F-4D97-AF65-F5344CB8AC3E}">
        <p14:creationId xmlns:p14="http://schemas.microsoft.com/office/powerpoint/2010/main" val="1476550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brief</a:t>
            </a:r>
            <a:r>
              <a:rPr lang="en-US" baseline="0"/>
              <a:t> review of what was covered in the module and brain architecture game</a:t>
            </a:r>
          </a:p>
          <a:p>
            <a:endParaRPr lang="en-US" baseline="0"/>
          </a:p>
        </p:txBody>
      </p:sp>
      <p:sp>
        <p:nvSpPr>
          <p:cNvPr id="4" name="Slide Number Placeholder 3"/>
          <p:cNvSpPr>
            <a:spLocks noGrp="1"/>
          </p:cNvSpPr>
          <p:nvPr>
            <p:ph type="sldNum" sz="quarter" idx="10"/>
          </p:nvPr>
        </p:nvSpPr>
        <p:spPr/>
        <p:txBody>
          <a:bodyPr/>
          <a:lstStyle/>
          <a:p>
            <a:fld id="{94F0E37A-8631-4CE7-8DD0-9F0325ABE588}"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890468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occur under normal circumstances and help prepare</a:t>
            </a:r>
            <a:r>
              <a:rPr lang="en-US" baseline="0"/>
              <a:t> the body for coping with stressors.</a:t>
            </a:r>
          </a:p>
          <a:p>
            <a:endParaRPr lang="en-US" baseline="0"/>
          </a:p>
          <a:p>
            <a:r>
              <a:rPr lang="en-US" baseline="0"/>
              <a:t>These are two systems involved in stress response that have been well studied.</a:t>
            </a:r>
            <a:endParaRPr lang="en-US"/>
          </a:p>
        </p:txBody>
      </p:sp>
      <p:sp>
        <p:nvSpPr>
          <p:cNvPr id="4" name="Slide Number Placeholder 3"/>
          <p:cNvSpPr>
            <a:spLocks noGrp="1"/>
          </p:cNvSpPr>
          <p:nvPr>
            <p:ph type="sldNum" sz="quarter" idx="10"/>
          </p:nvPr>
        </p:nvSpPr>
        <p:spPr/>
        <p:txBody>
          <a:bodyPr/>
          <a:lstStyle/>
          <a:p>
            <a:fld id="{94F0E37A-8631-4CE7-8DD0-9F0325ABE588}" type="slidenum">
              <a:rPr lang="en-US" smtClean="0"/>
              <a:t>17</a:t>
            </a:fld>
            <a:endParaRPr lang="en-US"/>
          </a:p>
        </p:txBody>
      </p:sp>
    </p:spTree>
    <p:extLst>
      <p:ext uri="{BB962C8B-B14F-4D97-AF65-F5344CB8AC3E}">
        <p14:creationId xmlns:p14="http://schemas.microsoft.com/office/powerpoint/2010/main" val="181272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 to center (heading)</a:t>
            </a:r>
          </a:p>
        </p:txBody>
      </p:sp>
      <p:sp>
        <p:nvSpPr>
          <p:cNvPr id="4" name="Slide Number Placeholder 3"/>
          <p:cNvSpPr>
            <a:spLocks noGrp="1"/>
          </p:cNvSpPr>
          <p:nvPr>
            <p:ph type="sldNum" sz="quarter" idx="10"/>
          </p:nvPr>
        </p:nvSpPr>
        <p:spPr/>
        <p:txBody>
          <a:bodyPr/>
          <a:lstStyle/>
          <a:p>
            <a:fld id="{F6CE2E07-841D-C248-A494-B70C9B1CC085}" type="slidenum">
              <a:rPr lang="en-US" smtClean="0"/>
              <a:t>18</a:t>
            </a:fld>
            <a:endParaRPr lang="en-US" dirty="0"/>
          </a:p>
        </p:txBody>
      </p:sp>
    </p:spTree>
    <p:extLst>
      <p:ext uri="{BB962C8B-B14F-4D97-AF65-F5344CB8AC3E}">
        <p14:creationId xmlns:p14="http://schemas.microsoft.com/office/powerpoint/2010/main" val="2413447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 me illustrate what toxic stress is.  Imagine hiking in the woods and as you turn the corner you encounter a bear. Your heart races, your senses come alive and this helps you prepare to survive by fighting, fleeing, or freezing.  Then, when the source of stress is removed, you calm yourself and your systems returns to normal.  Now imagine the child who experiences these stressful situations from home, or in the neighborhood, but there is no escape or relief. This is toxic stress.  It is prevalent and it is dangerous.  It shapes a child to survive, not to excel.  It alters the child’s brain, his DNA, and his immune system</a:t>
            </a:r>
            <a:r>
              <a:rPr lang="en-US" dirty="0">
                <a:effectLst/>
              </a:rPr>
              <a:t> </a:t>
            </a:r>
            <a:endParaRPr lang="en-US" dirty="0"/>
          </a:p>
          <a:p>
            <a:endParaRPr lang="en-US" dirty="0"/>
          </a:p>
        </p:txBody>
      </p:sp>
      <p:sp>
        <p:nvSpPr>
          <p:cNvPr id="4" name="Slide Number Placeholder 3"/>
          <p:cNvSpPr>
            <a:spLocks noGrp="1"/>
          </p:cNvSpPr>
          <p:nvPr>
            <p:ph type="sldNum" sz="quarter" idx="10"/>
          </p:nvPr>
        </p:nvSpPr>
        <p:spPr/>
        <p:txBody>
          <a:bodyPr/>
          <a:lstStyle/>
          <a:p>
            <a:fld id="{3B80B18E-D02C-4777-A4A3-E846A5270C78}" type="slidenum">
              <a:rPr lang="en-US" smtClean="0"/>
              <a:t>19</a:t>
            </a:fld>
            <a:endParaRPr lang="en-US"/>
          </a:p>
        </p:txBody>
      </p:sp>
    </p:spTree>
    <p:extLst>
      <p:ext uri="{BB962C8B-B14F-4D97-AF65-F5344CB8AC3E}">
        <p14:creationId xmlns:p14="http://schemas.microsoft.com/office/powerpoint/2010/main" val="2956104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2</a:t>
            </a:fld>
            <a:endParaRPr lang="en-US"/>
          </a:p>
        </p:txBody>
      </p:sp>
    </p:spTree>
    <p:extLst>
      <p:ext uri="{BB962C8B-B14F-4D97-AF65-F5344CB8AC3E}">
        <p14:creationId xmlns:p14="http://schemas.microsoft.com/office/powerpoint/2010/main" val="732366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Inactivation returns the systems to base-line levels of cortisol and catecholamine secretion, which normally happens when the danger is past, the infection is contained, the living environment is improved, or the speech has been given.</a:t>
            </a:r>
          </a:p>
          <a:p>
            <a:endParaRPr lang="en-US" dirty="0"/>
          </a:p>
        </p:txBody>
      </p:sp>
      <p:sp>
        <p:nvSpPr>
          <p:cNvPr id="4" name="Slide Number Placeholder 3"/>
          <p:cNvSpPr>
            <a:spLocks noGrp="1"/>
          </p:cNvSpPr>
          <p:nvPr>
            <p:ph type="sldNum" sz="quarter" idx="10"/>
          </p:nvPr>
        </p:nvSpPr>
        <p:spPr/>
        <p:txBody>
          <a:bodyPr/>
          <a:lstStyle/>
          <a:p>
            <a:fld id="{3B80B18E-D02C-4777-A4A3-E846A5270C78}" type="slidenum">
              <a:rPr lang="en-US" smtClean="0"/>
              <a:t>20</a:t>
            </a:fld>
            <a:endParaRPr lang="en-US"/>
          </a:p>
        </p:txBody>
      </p:sp>
    </p:spTree>
    <p:extLst>
      <p:ext uri="{BB962C8B-B14F-4D97-AF65-F5344CB8AC3E}">
        <p14:creationId xmlns:p14="http://schemas.microsoft.com/office/powerpoint/2010/main" val="2078477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Four situations are associated with allostatic load.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first and most obvious is frequent stress. For example, surges in blood pressure can trigger myocardial infarction in susceptible persons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second type of allostatic load, adaptation to repeated stressors of the same type is lacking, resulting in prolonged exposure to stress hormones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third type of allostatic load there is an inability to shut off allostatic responses after a stress is terminated.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fourth type of allostatic load inadequate responses by some allostatic systems trigger compensatory increases in others.</a:t>
            </a:r>
          </a:p>
          <a:p>
            <a:endParaRPr lang="en-US" dirty="0"/>
          </a:p>
        </p:txBody>
      </p:sp>
      <p:sp>
        <p:nvSpPr>
          <p:cNvPr id="4" name="Slide Number Placeholder 3"/>
          <p:cNvSpPr>
            <a:spLocks noGrp="1"/>
          </p:cNvSpPr>
          <p:nvPr>
            <p:ph type="sldNum" sz="quarter" idx="10"/>
          </p:nvPr>
        </p:nvSpPr>
        <p:spPr/>
        <p:txBody>
          <a:bodyPr/>
          <a:lstStyle/>
          <a:p>
            <a:fld id="{3B80B18E-D02C-4777-A4A3-E846A5270C78}" type="slidenum">
              <a:rPr lang="en-US" smtClean="0"/>
              <a:t>21</a:t>
            </a:fld>
            <a:endParaRPr lang="en-US"/>
          </a:p>
        </p:txBody>
      </p:sp>
    </p:spTree>
    <p:extLst>
      <p:ext uri="{BB962C8B-B14F-4D97-AF65-F5344CB8AC3E}">
        <p14:creationId xmlns:p14="http://schemas.microsoft.com/office/powerpoint/2010/main" val="3147039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effectLst/>
                <a:latin typeface="+mn-lt"/>
                <a:ea typeface="+mn-ea"/>
                <a:cs typeface="+mn-cs"/>
              </a:rPr>
              <a:t>However, if the inactivation is inefficient there is overexposure to stress hormones. Over weeks, months, or years, exposure to increased secretion of stress hormones can result in allostatic load and its pathophysiologic consequences.</a:t>
            </a:r>
          </a:p>
          <a:p>
            <a:endParaRPr lang="en-US" dirty="0"/>
          </a:p>
        </p:txBody>
      </p:sp>
      <p:sp>
        <p:nvSpPr>
          <p:cNvPr id="4" name="Slide Number Placeholder 3"/>
          <p:cNvSpPr>
            <a:spLocks noGrp="1"/>
          </p:cNvSpPr>
          <p:nvPr>
            <p:ph type="sldNum" sz="quarter" idx="10"/>
          </p:nvPr>
        </p:nvSpPr>
        <p:spPr/>
        <p:txBody>
          <a:bodyPr/>
          <a:lstStyle/>
          <a:p>
            <a:fld id="{3B80B18E-D02C-4777-A4A3-E846A5270C78}" type="slidenum">
              <a:rPr lang="en-US" smtClean="0"/>
              <a:t>22</a:t>
            </a:fld>
            <a:endParaRPr lang="en-US"/>
          </a:p>
        </p:txBody>
      </p:sp>
    </p:spTree>
    <p:extLst>
      <p:ext uri="{BB962C8B-B14F-4D97-AF65-F5344CB8AC3E}">
        <p14:creationId xmlns:p14="http://schemas.microsoft.com/office/powerpoint/2010/main" val="3031196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23</a:t>
            </a:fld>
            <a:endParaRPr lang="en-US"/>
          </a:p>
        </p:txBody>
      </p:sp>
    </p:spTree>
    <p:extLst>
      <p:ext uri="{BB962C8B-B14F-4D97-AF65-F5344CB8AC3E}">
        <p14:creationId xmlns:p14="http://schemas.microsoft.com/office/powerpoint/2010/main" val="856879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24</a:t>
            </a:fld>
            <a:endParaRPr lang="en-US"/>
          </a:p>
        </p:txBody>
      </p:sp>
    </p:spTree>
    <p:extLst>
      <p:ext uri="{BB962C8B-B14F-4D97-AF65-F5344CB8AC3E}">
        <p14:creationId xmlns:p14="http://schemas.microsoft.com/office/powerpoint/2010/main" val="3092331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Maltreatment</a:t>
            </a:r>
            <a:r>
              <a:rPr lang="en-US" baseline="0"/>
              <a:t> in childhood has been found to be associated with changes in structural connectivity at the network level</a:t>
            </a:r>
          </a:p>
          <a:p>
            <a:endParaRPr lang="en-US" baseline="0"/>
          </a:p>
          <a:p>
            <a:r>
              <a:rPr lang="en-US" baseline="0"/>
              <a:t>Cerebral cortex of young adults with and without childhood maltreatment</a:t>
            </a:r>
          </a:p>
          <a:p>
            <a:endParaRPr lang="en-US" baseline="0"/>
          </a:p>
          <a:p>
            <a:r>
              <a:rPr lang="en-US" baseline="0"/>
              <a:t>Green circles are nodal centers = regions of interest</a:t>
            </a:r>
          </a:p>
          <a:p>
            <a:r>
              <a:rPr lang="en-US" baseline="0"/>
              <a:t>Red circles are primary nodes = direct connections to nodal center</a:t>
            </a:r>
          </a:p>
          <a:p>
            <a:r>
              <a:rPr lang="en-US" baseline="0"/>
              <a:t>Blue circles are secondary nodes = direct connections with primary nodes but not nodal center</a:t>
            </a:r>
          </a:p>
          <a:p>
            <a:endParaRPr lang="en-US" baseline="0"/>
          </a:p>
          <a:p>
            <a:r>
              <a:rPr lang="en-US" baseline="0"/>
              <a:t>Childhood maltreatment was associated with a marked decreased in the centrality of the left anterior cingulate (indicated by a substantial decrease in primary and secondary connections).</a:t>
            </a:r>
          </a:p>
          <a:p>
            <a:r>
              <a:rPr lang="en-US" baseline="0"/>
              <a:t>Conversely, childhood maltreatment was associated with a significant increase in the centrality of the right anterior insula and the right </a:t>
            </a:r>
            <a:r>
              <a:rPr lang="en-US" baseline="0" err="1"/>
              <a:t>precuneus</a:t>
            </a:r>
            <a:r>
              <a:rPr lang="en-US" baseline="0"/>
              <a:t> (indicated by greater number of primary and secondary nodal connections)</a:t>
            </a:r>
            <a:endParaRPr lang="en-US"/>
          </a:p>
        </p:txBody>
      </p:sp>
      <p:sp>
        <p:nvSpPr>
          <p:cNvPr id="4" name="Slide Number Placeholder 3"/>
          <p:cNvSpPr>
            <a:spLocks noGrp="1"/>
          </p:cNvSpPr>
          <p:nvPr>
            <p:ph type="sldNum" sz="quarter" idx="10"/>
          </p:nvPr>
        </p:nvSpPr>
        <p:spPr/>
        <p:txBody>
          <a:bodyPr/>
          <a:lstStyle/>
          <a:p>
            <a:fld id="{94F0E37A-8631-4CE7-8DD0-9F0325ABE588}" type="slidenum">
              <a:rPr lang="en-US" smtClean="0"/>
              <a:t>25</a:t>
            </a:fld>
            <a:endParaRPr lang="en-US"/>
          </a:p>
        </p:txBody>
      </p:sp>
    </p:spTree>
    <p:extLst>
      <p:ext uri="{BB962C8B-B14F-4D97-AF65-F5344CB8AC3E}">
        <p14:creationId xmlns:p14="http://schemas.microsoft.com/office/powerpoint/2010/main" val="3776501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26</a:t>
            </a:fld>
            <a:endParaRPr lang="en-US"/>
          </a:p>
        </p:txBody>
      </p:sp>
    </p:spTree>
    <p:extLst>
      <p:ext uri="{BB962C8B-B14F-4D97-AF65-F5344CB8AC3E}">
        <p14:creationId xmlns:p14="http://schemas.microsoft.com/office/powerpoint/2010/main" val="3171182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27</a:t>
            </a:fld>
            <a:endParaRPr lang="en-US"/>
          </a:p>
        </p:txBody>
      </p:sp>
    </p:spTree>
    <p:extLst>
      <p:ext uri="{BB962C8B-B14F-4D97-AF65-F5344CB8AC3E}">
        <p14:creationId xmlns:p14="http://schemas.microsoft.com/office/powerpoint/2010/main" val="2737163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Maltreatment</a:t>
            </a:r>
            <a:r>
              <a:rPr lang="en-US" baseline="0"/>
              <a:t> in childhood has been found to be associated with changes in structural connectivity at the network level</a:t>
            </a:r>
          </a:p>
          <a:p>
            <a:endParaRPr lang="en-US" baseline="0"/>
          </a:p>
          <a:p>
            <a:r>
              <a:rPr lang="en-US" baseline="0"/>
              <a:t>Cerebral cortex of young adults with and without childhood maltreatment</a:t>
            </a:r>
          </a:p>
          <a:p>
            <a:endParaRPr lang="en-US" baseline="0"/>
          </a:p>
          <a:p>
            <a:r>
              <a:rPr lang="en-US" baseline="0"/>
              <a:t>Green circles are nodal centers = regions of interest</a:t>
            </a:r>
          </a:p>
          <a:p>
            <a:r>
              <a:rPr lang="en-US" baseline="0"/>
              <a:t>Red circles are primary nodes = direct connections to nodal center</a:t>
            </a:r>
          </a:p>
          <a:p>
            <a:r>
              <a:rPr lang="en-US" baseline="0"/>
              <a:t>Blue circles are secondary nodes = direct connections with primary nodes but not nodal center</a:t>
            </a:r>
          </a:p>
          <a:p>
            <a:endParaRPr lang="en-US" baseline="0"/>
          </a:p>
          <a:p>
            <a:r>
              <a:rPr lang="en-US" baseline="0"/>
              <a:t>Childhood maltreatment was associated with a marked decreased in the centrality of the left anterior cingulate (indicated by a substantial decrease in primary and secondary connections).</a:t>
            </a:r>
          </a:p>
          <a:p>
            <a:r>
              <a:rPr lang="en-US" baseline="0"/>
              <a:t>Conversely, childhood maltreatment was associated with a significant increase in the centrality of the right anterior insula and the right </a:t>
            </a:r>
            <a:r>
              <a:rPr lang="en-US" baseline="0" err="1"/>
              <a:t>precuneus</a:t>
            </a:r>
            <a:r>
              <a:rPr lang="en-US" baseline="0"/>
              <a:t> (indicated by greater number of primary and secondary nodal connections)</a:t>
            </a:r>
            <a:endParaRPr lang="en-US"/>
          </a:p>
        </p:txBody>
      </p:sp>
      <p:sp>
        <p:nvSpPr>
          <p:cNvPr id="4" name="Slide Number Placeholder 3"/>
          <p:cNvSpPr>
            <a:spLocks noGrp="1"/>
          </p:cNvSpPr>
          <p:nvPr>
            <p:ph type="sldNum" sz="quarter" idx="10"/>
          </p:nvPr>
        </p:nvSpPr>
        <p:spPr/>
        <p:txBody>
          <a:bodyPr/>
          <a:lstStyle/>
          <a:p>
            <a:fld id="{94F0E37A-8631-4CE7-8DD0-9F0325ABE588}" type="slidenum">
              <a:rPr lang="en-US" smtClean="0"/>
              <a:t>28</a:t>
            </a:fld>
            <a:endParaRPr lang="en-US"/>
          </a:p>
        </p:txBody>
      </p:sp>
    </p:spTree>
    <p:extLst>
      <p:ext uri="{BB962C8B-B14F-4D97-AF65-F5344CB8AC3E}">
        <p14:creationId xmlns:p14="http://schemas.microsoft.com/office/powerpoint/2010/main" val="3495654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Limbic brain includes</a:t>
            </a:r>
            <a:r>
              <a:rPr lang="en-US" baseline="0" dirty="0"/>
              <a:t> the Hippocampus, Amygdala and the Hypothalamus</a:t>
            </a:r>
          </a:p>
          <a:p>
            <a:endParaRPr lang="en-US" baseline="0" dirty="0"/>
          </a:p>
          <a:p>
            <a:r>
              <a:rPr lang="en-US" sz="1200" b="0" i="0" kern="1200" dirty="0">
                <a:solidFill>
                  <a:schemeClr val="tx1"/>
                </a:solidFill>
                <a:effectLst/>
                <a:latin typeface="+mn-lt"/>
                <a:ea typeface="+mn-ea"/>
                <a:cs typeface="+mn-cs"/>
              </a:rPr>
              <a:t>The key areas of the brain that are involved in stress are the thalamus, hippocampus, amygdala, and the prefrontal cortex. The thalamus located in the forebrain </a:t>
            </a:r>
            <a:r>
              <a:rPr lang="en-US" sz="1200" b="0" i="1" kern="1200" dirty="0">
                <a:solidFill>
                  <a:schemeClr val="tx1"/>
                </a:solidFill>
                <a:effectLst/>
                <a:latin typeface="+mn-lt"/>
                <a:ea typeface="+mn-ea"/>
                <a:cs typeface="+mn-cs"/>
              </a:rPr>
              <a:t>processes the incoming visual and auditory signals</a:t>
            </a:r>
            <a:r>
              <a:rPr lang="en-US" sz="1200" b="0" i="0" kern="1200" dirty="0">
                <a:solidFill>
                  <a:schemeClr val="tx1"/>
                </a:solidFill>
                <a:effectLst/>
                <a:latin typeface="+mn-lt"/>
                <a:ea typeface="+mn-ea"/>
                <a:cs typeface="+mn-cs"/>
              </a:rPr>
              <a:t> and relays them to the prefrontal cortex and the amygdala. The prefrontal cortex is the hub for executive function. With respect to stress, it gives meaning to the relayed signals and makes us conscious of what we see and hear. This part of the brain is also critical for ‘turning off’ the stress response once the condition is passed.</a:t>
            </a:r>
          </a:p>
          <a:p>
            <a:br>
              <a:rPr lang="en-US" sz="1200" b="0" u="none" strike="noStrike" kern="1200" dirty="0">
                <a:solidFill>
                  <a:schemeClr val="tx1"/>
                </a:solidFill>
                <a:effectLst/>
                <a:latin typeface="+mn-lt"/>
                <a:ea typeface="+mn-ea"/>
                <a:cs typeface="+mn-cs"/>
                <a:hlinkClick r:id="rId3"/>
              </a:rPr>
            </a:br>
            <a:r>
              <a:rPr lang="en-US" sz="1200" b="0" i="0" kern="1200" dirty="0">
                <a:solidFill>
                  <a:schemeClr val="tx1"/>
                </a:solidFill>
                <a:effectLst/>
                <a:latin typeface="+mn-lt"/>
                <a:ea typeface="+mn-ea"/>
                <a:cs typeface="+mn-cs"/>
              </a:rPr>
              <a:t>The amygdala is the emotional center of the brain and is responsible for </a:t>
            </a:r>
            <a:r>
              <a:rPr lang="en-US" sz="1200" b="0" i="1" kern="1200" dirty="0">
                <a:solidFill>
                  <a:schemeClr val="tx1"/>
                </a:solidFill>
                <a:effectLst/>
                <a:latin typeface="+mn-lt"/>
                <a:ea typeface="+mn-ea"/>
                <a:cs typeface="+mn-cs"/>
              </a:rPr>
              <a:t>triggering the stressful response</a:t>
            </a:r>
            <a:r>
              <a:rPr lang="en-US" sz="1200" b="0" i="0" kern="1200" dirty="0">
                <a:solidFill>
                  <a:schemeClr val="tx1"/>
                </a:solidFill>
                <a:effectLst/>
                <a:latin typeface="+mn-lt"/>
                <a:ea typeface="+mn-ea"/>
                <a:cs typeface="+mn-cs"/>
              </a:rPr>
              <a:t>. It is a part of the limbic system and is located deep within the temporal lobes of the brain.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amygdala also drives the body’s sympathetic nervous system to </a:t>
            </a:r>
            <a:r>
              <a:rPr lang="en-US" sz="1200" b="0" i="1" kern="1200" dirty="0">
                <a:solidFill>
                  <a:schemeClr val="tx1"/>
                </a:solidFill>
                <a:effectLst/>
                <a:latin typeface="+mn-lt"/>
                <a:ea typeface="+mn-ea"/>
                <a:cs typeface="+mn-cs"/>
              </a:rPr>
              <a:t>initiate anxiety</a:t>
            </a:r>
            <a:r>
              <a:rPr lang="en-US" sz="1200" b="0" i="0" kern="1200" dirty="0">
                <a:solidFill>
                  <a:schemeClr val="tx1"/>
                </a:solidFill>
                <a:effectLst/>
                <a:latin typeface="+mn-lt"/>
                <a:ea typeface="+mn-ea"/>
                <a:cs typeface="+mn-cs"/>
              </a:rPr>
              <a:t> that is associated with stress. This includes increasing the heart rate, blood pressure, hyperventilation of the lungs and increasing perspiration.</a:t>
            </a:r>
          </a:p>
          <a:p>
            <a:endParaRPr lang="en-US" dirty="0"/>
          </a:p>
        </p:txBody>
      </p:sp>
      <p:sp>
        <p:nvSpPr>
          <p:cNvPr id="4" name="Slide Number Placeholder 3"/>
          <p:cNvSpPr>
            <a:spLocks noGrp="1"/>
          </p:cNvSpPr>
          <p:nvPr>
            <p:ph type="sldNum" sz="quarter" idx="10"/>
          </p:nvPr>
        </p:nvSpPr>
        <p:spPr/>
        <p:txBody>
          <a:bodyPr/>
          <a:lstStyle/>
          <a:p>
            <a:fld id="{3B80B18E-D02C-4777-A4A3-E846A5270C78}" type="slidenum">
              <a:rPr lang="en-US" smtClean="0"/>
              <a:t>29</a:t>
            </a:fld>
            <a:endParaRPr lang="en-US"/>
          </a:p>
        </p:txBody>
      </p:sp>
    </p:spTree>
    <p:extLst>
      <p:ext uri="{BB962C8B-B14F-4D97-AF65-F5344CB8AC3E}">
        <p14:creationId xmlns:p14="http://schemas.microsoft.com/office/powerpoint/2010/main" val="2029558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Originally published in 1998</a:t>
            </a:r>
          </a:p>
        </p:txBody>
      </p:sp>
      <p:sp>
        <p:nvSpPr>
          <p:cNvPr id="4" name="Slide Number Placeholder 3"/>
          <p:cNvSpPr>
            <a:spLocks noGrp="1"/>
          </p:cNvSpPr>
          <p:nvPr>
            <p:ph type="sldNum" sz="quarter" idx="10"/>
          </p:nvPr>
        </p:nvSpPr>
        <p:spPr/>
        <p:txBody>
          <a:bodyPr/>
          <a:lstStyle/>
          <a:p>
            <a:fld id="{3B80B18E-D02C-4777-A4A3-E846A5270C78}" type="slidenum">
              <a:rPr lang="en-US" smtClean="0"/>
              <a:t>3</a:t>
            </a:fld>
            <a:endParaRPr lang="en-US"/>
          </a:p>
        </p:txBody>
      </p:sp>
    </p:spTree>
    <p:extLst>
      <p:ext uri="{BB962C8B-B14F-4D97-AF65-F5344CB8AC3E}">
        <p14:creationId xmlns:p14="http://schemas.microsoft.com/office/powerpoint/2010/main" val="2640700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30</a:t>
            </a:fld>
            <a:endParaRPr lang="en-US"/>
          </a:p>
        </p:txBody>
      </p:sp>
    </p:spTree>
    <p:extLst>
      <p:ext uri="{BB962C8B-B14F-4D97-AF65-F5344CB8AC3E}">
        <p14:creationId xmlns:p14="http://schemas.microsoft.com/office/powerpoint/2010/main" val="36333143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xfrm>
            <a:off x="1185863" y="698500"/>
            <a:ext cx="4643437" cy="3482975"/>
          </a:xfrm>
          <a:ln/>
        </p:spPr>
      </p:sp>
      <p:sp>
        <p:nvSpPr>
          <p:cNvPr id="196611" name="Notes Placeholder 2"/>
          <p:cNvSpPr>
            <a:spLocks noGrp="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Arial" pitchFamily="34" charset="0"/>
              </a:rPr>
              <a:t>THIS IS NOT TO SAY THAT</a:t>
            </a:r>
            <a:r>
              <a:rPr lang="en-US" baseline="0" dirty="0">
                <a:cs typeface="Arial" pitchFamily="34" charset="0"/>
              </a:rPr>
              <a:t> THESE BEHAVIORS ARE SYMPTOMS OR OR CAUSED BY TOXIC STRESS NECESSARILY, BUT THAT IS A POSSIBILITY.</a:t>
            </a:r>
            <a:endParaRPr lang="en-US" dirty="0">
              <a:cs typeface="Arial" pitchFamily="34" charset="0"/>
            </a:endParaRPr>
          </a:p>
          <a:p>
            <a:endParaRPr lang="en-US" dirty="0">
              <a:cs typeface="Arial" pitchFamily="34" charset="0"/>
            </a:endParaRPr>
          </a:p>
        </p:txBody>
      </p:sp>
      <p:sp>
        <p:nvSpPr>
          <p:cNvPr id="4" name="Slide Number Placeholder 3"/>
          <p:cNvSpPr>
            <a:spLocks noGrp="1"/>
          </p:cNvSpPr>
          <p:nvPr>
            <p:ph type="sldNum" sz="quarter" idx="5"/>
          </p:nvPr>
        </p:nvSpPr>
        <p:spPr/>
        <p:txBody>
          <a:bodyPr/>
          <a:lstStyle/>
          <a:p>
            <a:pPr>
              <a:defRPr/>
            </a:pPr>
            <a:fld id="{740B6988-197A-43C4-BC2F-8061CF3650E4}" type="slidenum">
              <a:rPr lang="en-US" smtClean="0">
                <a:solidFill>
                  <a:srgbClr val="000000"/>
                </a:solidFill>
              </a:rPr>
              <a:pPr>
                <a:defRPr/>
              </a:pPr>
              <a:t>31</a:t>
            </a:fld>
            <a:endParaRPr lang="en-US">
              <a:solidFill>
                <a:srgbClr val="000000"/>
              </a:solidFill>
            </a:endParaRPr>
          </a:p>
        </p:txBody>
      </p:sp>
    </p:spTree>
    <p:extLst>
      <p:ext uri="{BB962C8B-B14F-4D97-AF65-F5344CB8AC3E}">
        <p14:creationId xmlns:p14="http://schemas.microsoft.com/office/powerpoint/2010/main" val="22842604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32</a:t>
            </a:fld>
            <a:endParaRPr lang="en-US"/>
          </a:p>
        </p:txBody>
      </p:sp>
    </p:spTree>
    <p:extLst>
      <p:ext uri="{BB962C8B-B14F-4D97-AF65-F5344CB8AC3E}">
        <p14:creationId xmlns:p14="http://schemas.microsoft.com/office/powerpoint/2010/main" val="394241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80B18E-D02C-4777-A4A3-E846A5270C78}" type="slidenum">
              <a:rPr lang="en-US" smtClean="0"/>
              <a:t>33</a:t>
            </a:fld>
            <a:endParaRPr lang="en-US"/>
          </a:p>
        </p:txBody>
      </p:sp>
    </p:spTree>
    <p:extLst>
      <p:ext uri="{BB962C8B-B14F-4D97-AF65-F5344CB8AC3E}">
        <p14:creationId xmlns:p14="http://schemas.microsoft.com/office/powerpoint/2010/main" val="1943374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34</a:t>
            </a:fld>
            <a:endParaRPr lang="en-US"/>
          </a:p>
        </p:txBody>
      </p:sp>
    </p:spTree>
    <p:extLst>
      <p:ext uri="{BB962C8B-B14F-4D97-AF65-F5344CB8AC3E}">
        <p14:creationId xmlns:p14="http://schemas.microsoft.com/office/powerpoint/2010/main" val="20072545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Toxic stress impacts brain development.</a:t>
            </a:r>
          </a:p>
          <a:p>
            <a:endParaRPr lang="en-US"/>
          </a:p>
          <a:p>
            <a:r>
              <a:rPr lang="en-US"/>
              <a:t>This</a:t>
            </a:r>
            <a:r>
              <a:rPr lang="en-US" baseline="0"/>
              <a:t> is how we see it play out in the patients we see…</a:t>
            </a:r>
          </a:p>
          <a:p>
            <a:endParaRPr lang="en-US" baseline="0"/>
          </a:p>
          <a:p>
            <a:r>
              <a:rPr lang="en-US" baseline="0"/>
              <a:t>…the more adversity a child faces early on in life, the higher their risk for developmental delays</a:t>
            </a:r>
            <a:endParaRPr lang="en-US"/>
          </a:p>
        </p:txBody>
      </p:sp>
      <p:sp>
        <p:nvSpPr>
          <p:cNvPr id="4" name="Slide Number Placeholder 3"/>
          <p:cNvSpPr>
            <a:spLocks noGrp="1"/>
          </p:cNvSpPr>
          <p:nvPr>
            <p:ph type="sldNum" sz="quarter" idx="10"/>
          </p:nvPr>
        </p:nvSpPr>
        <p:spPr/>
        <p:txBody>
          <a:bodyPr/>
          <a:lstStyle/>
          <a:p>
            <a:fld id="{94F0E37A-8631-4CE7-8DD0-9F0325ABE588}" type="slidenum">
              <a:rPr lang="en-US" smtClean="0"/>
              <a:t>35</a:t>
            </a:fld>
            <a:endParaRPr lang="en-US"/>
          </a:p>
        </p:txBody>
      </p:sp>
    </p:spTree>
    <p:extLst>
      <p:ext uri="{BB962C8B-B14F-4D97-AF65-F5344CB8AC3E}">
        <p14:creationId xmlns:p14="http://schemas.microsoft.com/office/powerpoint/2010/main" val="30510657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36</a:t>
            </a:fld>
            <a:endParaRPr lang="en-US"/>
          </a:p>
        </p:txBody>
      </p:sp>
    </p:spTree>
    <p:extLst>
      <p:ext uri="{BB962C8B-B14F-4D97-AF65-F5344CB8AC3E}">
        <p14:creationId xmlns:p14="http://schemas.microsoft.com/office/powerpoint/2010/main" val="2206454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18 years of</a:t>
            </a:r>
            <a:r>
              <a:rPr lang="en-US" baseline="0" dirty="0"/>
              <a:t> life</a:t>
            </a:r>
            <a:endParaRPr lang="en-US" dirty="0"/>
          </a:p>
        </p:txBody>
      </p:sp>
      <p:sp>
        <p:nvSpPr>
          <p:cNvPr id="4" name="Slide Number Placeholder 3"/>
          <p:cNvSpPr>
            <a:spLocks noGrp="1"/>
          </p:cNvSpPr>
          <p:nvPr>
            <p:ph type="sldNum" sz="quarter" idx="10"/>
          </p:nvPr>
        </p:nvSpPr>
        <p:spPr/>
        <p:txBody>
          <a:bodyPr/>
          <a:lstStyle/>
          <a:p>
            <a:fld id="{3B80B18E-D02C-4777-A4A3-E846A5270C78}" type="slidenum">
              <a:rPr lang="en-US" smtClean="0"/>
              <a:t>37</a:t>
            </a:fld>
            <a:endParaRPr lang="en-US"/>
          </a:p>
        </p:txBody>
      </p:sp>
    </p:spTree>
    <p:extLst>
      <p:ext uri="{BB962C8B-B14F-4D97-AF65-F5344CB8AC3E}">
        <p14:creationId xmlns:p14="http://schemas.microsoft.com/office/powerpoint/2010/main" val="10573645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38</a:t>
            </a:fld>
            <a:endParaRPr lang="en-US"/>
          </a:p>
        </p:txBody>
      </p:sp>
    </p:spTree>
    <p:extLst>
      <p:ext uri="{BB962C8B-B14F-4D97-AF65-F5344CB8AC3E}">
        <p14:creationId xmlns:p14="http://schemas.microsoft.com/office/powerpoint/2010/main" val="2431041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39</a:t>
            </a:fld>
            <a:endParaRPr lang="en-US"/>
          </a:p>
        </p:txBody>
      </p:sp>
    </p:spTree>
    <p:extLst>
      <p:ext uri="{BB962C8B-B14F-4D97-AF65-F5344CB8AC3E}">
        <p14:creationId xmlns:p14="http://schemas.microsoft.com/office/powerpoint/2010/main" val="3400691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4</a:t>
            </a:fld>
            <a:endParaRPr lang="en-US"/>
          </a:p>
        </p:txBody>
      </p:sp>
    </p:spTree>
    <p:extLst>
      <p:ext uri="{BB962C8B-B14F-4D97-AF65-F5344CB8AC3E}">
        <p14:creationId xmlns:p14="http://schemas.microsoft.com/office/powerpoint/2010/main" val="3408739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BA113C-17D6-0145-AF6D-ED1E0B91D59C}" type="slidenum">
              <a:rPr lang="en-US" smtClean="0"/>
              <a:pPr>
                <a:defRPr/>
              </a:pPr>
              <a:t>40</a:t>
            </a:fld>
            <a:endParaRPr lang="en-US"/>
          </a:p>
        </p:txBody>
      </p:sp>
    </p:spTree>
    <p:extLst>
      <p:ext uri="{BB962C8B-B14F-4D97-AF65-F5344CB8AC3E}">
        <p14:creationId xmlns:p14="http://schemas.microsoft.com/office/powerpoint/2010/main" val="8137209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41</a:t>
            </a:fld>
            <a:endParaRPr lang="en-US"/>
          </a:p>
        </p:txBody>
      </p:sp>
    </p:spTree>
    <p:extLst>
      <p:ext uri="{BB962C8B-B14F-4D97-AF65-F5344CB8AC3E}">
        <p14:creationId xmlns:p14="http://schemas.microsoft.com/office/powerpoint/2010/main" val="23560576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Limbic brain includes</a:t>
            </a:r>
            <a:r>
              <a:rPr lang="en-US" baseline="0" dirty="0"/>
              <a:t> the Hippocampus, Amygdala and the Hypothalamus</a:t>
            </a:r>
            <a:endParaRPr lang="en-US" dirty="0"/>
          </a:p>
        </p:txBody>
      </p:sp>
      <p:sp>
        <p:nvSpPr>
          <p:cNvPr id="4" name="Slide Number Placeholder 3"/>
          <p:cNvSpPr>
            <a:spLocks noGrp="1"/>
          </p:cNvSpPr>
          <p:nvPr>
            <p:ph type="sldNum" sz="quarter" idx="10"/>
          </p:nvPr>
        </p:nvSpPr>
        <p:spPr/>
        <p:txBody>
          <a:bodyPr/>
          <a:lstStyle/>
          <a:p>
            <a:fld id="{6448215F-81BF-4857-A053-64B67D3BE4D2}" type="slidenum">
              <a:rPr lang="en-US" smtClean="0"/>
              <a:t>42</a:t>
            </a:fld>
            <a:endParaRPr lang="en-US"/>
          </a:p>
        </p:txBody>
      </p:sp>
    </p:spTree>
    <p:extLst>
      <p:ext uri="{BB962C8B-B14F-4D97-AF65-F5344CB8AC3E}">
        <p14:creationId xmlns:p14="http://schemas.microsoft.com/office/powerpoint/2010/main" val="7582954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43</a:t>
            </a:fld>
            <a:endParaRPr lang="en-US"/>
          </a:p>
        </p:txBody>
      </p:sp>
    </p:spTree>
    <p:extLst>
      <p:ext uri="{BB962C8B-B14F-4D97-AF65-F5344CB8AC3E}">
        <p14:creationId xmlns:p14="http://schemas.microsoft.com/office/powerpoint/2010/main" val="2457053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F0E37A-8631-4CE7-8DD0-9F0325ABE5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2066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a:t>
            </a:r>
            <a:r>
              <a:rPr lang="en-US" baseline="0"/>
              <a:t> are many definitions of resilience. </a:t>
            </a:r>
            <a:r>
              <a:rPr lang="en-US"/>
              <a:t>Resilience is positive,</a:t>
            </a:r>
            <a:r>
              <a:rPr lang="en-US" baseline="0"/>
              <a:t> adaptive response in the face of significant adversity. </a:t>
            </a:r>
            <a:endParaRPr lang="en-US"/>
          </a:p>
          <a:p>
            <a:endParaRPr lang="en-US"/>
          </a:p>
          <a:p>
            <a:r>
              <a:rPr lang="en-US"/>
              <a:t>It helps</a:t>
            </a:r>
            <a:r>
              <a:rPr lang="en-US" baseline="0"/>
              <a:t> us explain why some children do well in spite of significant adversity. It transforms potentially toxic stress into tolerable stress. </a:t>
            </a:r>
          </a:p>
          <a:p>
            <a:endParaRPr lang="en-US" baseline="0"/>
          </a:p>
          <a:p>
            <a:r>
              <a:rPr lang="en-US" baseline="0"/>
              <a:t>www.developingchild.Harvard.edu</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691FE-E8EE-4D1C-9EF5-EAD1726C8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3578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46</a:t>
            </a:fld>
            <a:endParaRPr lang="en-US"/>
          </a:p>
        </p:txBody>
      </p:sp>
    </p:spTree>
    <p:extLst>
      <p:ext uri="{BB962C8B-B14F-4D97-AF65-F5344CB8AC3E}">
        <p14:creationId xmlns:p14="http://schemas.microsoft.com/office/powerpoint/2010/main" val="20166195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Research has identified a set of factors that help children achieve positive outcomes in the face of significant adversity. </a:t>
            </a:r>
          </a:p>
          <a:p>
            <a:endParaRPr lang="en-US"/>
          </a:p>
          <a:p>
            <a:r>
              <a:rPr lang="en-US"/>
              <a:t>“One promising approach to strengthening adaptability</a:t>
            </a:r>
            <a:r>
              <a:rPr lang="en-US" baseline="0"/>
              <a:t> is through the development of explicit skills and capabilities that support cognitive flexibility, goal-setting, problem-solving, and the ability to resist impulsive behavior.”</a:t>
            </a:r>
          </a:p>
          <a:p>
            <a:endParaRPr lang="en-US" baseline="0"/>
          </a:p>
          <a:p>
            <a:r>
              <a:rPr lang="en-US" baseline="0"/>
              <a:t>= Executive Functioning</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691FE-E8EE-4D1C-9EF5-EAD1726C8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489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Resilience is really this balance of risk factors and protective factors. In order to be resilient,</a:t>
            </a:r>
            <a:r>
              <a:rPr lang="en-US" baseline="0" dirty="0"/>
              <a:t> you need to have more protective factors, such as supportive relationships, adaptive responses and positive experiences. So how can we support resilience?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691FE-E8EE-4D1C-9EF5-EAD1726C8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4215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49</a:t>
            </a:fld>
            <a:endParaRPr lang="en-US"/>
          </a:p>
        </p:txBody>
      </p:sp>
    </p:spTree>
    <p:extLst>
      <p:ext uri="{BB962C8B-B14F-4D97-AF65-F5344CB8AC3E}">
        <p14:creationId xmlns:p14="http://schemas.microsoft.com/office/powerpoint/2010/main" val="1792322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18 years of</a:t>
            </a:r>
            <a:r>
              <a:rPr lang="en-US" baseline="0" dirty="0"/>
              <a:t> life</a:t>
            </a:r>
            <a:endParaRPr lang="en-US" dirty="0"/>
          </a:p>
        </p:txBody>
      </p:sp>
      <p:sp>
        <p:nvSpPr>
          <p:cNvPr id="4" name="Slide Number Placeholder 3"/>
          <p:cNvSpPr>
            <a:spLocks noGrp="1"/>
          </p:cNvSpPr>
          <p:nvPr>
            <p:ph type="sldNum" sz="quarter" idx="10"/>
          </p:nvPr>
        </p:nvSpPr>
        <p:spPr/>
        <p:txBody>
          <a:bodyPr/>
          <a:lstStyle/>
          <a:p>
            <a:fld id="{3B80B18E-D02C-4777-A4A3-E846A5270C78}" type="slidenum">
              <a:rPr lang="en-US" smtClean="0"/>
              <a:t>5</a:t>
            </a:fld>
            <a:endParaRPr lang="en-US"/>
          </a:p>
        </p:txBody>
      </p:sp>
    </p:spTree>
    <p:extLst>
      <p:ext uri="{BB962C8B-B14F-4D97-AF65-F5344CB8AC3E}">
        <p14:creationId xmlns:p14="http://schemas.microsoft.com/office/powerpoint/2010/main" val="30538327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50</a:t>
            </a:fld>
            <a:endParaRPr lang="en-US"/>
          </a:p>
        </p:txBody>
      </p:sp>
    </p:spTree>
    <p:extLst>
      <p:ext uri="{BB962C8B-B14F-4D97-AF65-F5344CB8AC3E}">
        <p14:creationId xmlns:p14="http://schemas.microsoft.com/office/powerpoint/2010/main" val="13484805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a:t>
            </a:r>
            <a:r>
              <a:rPr lang="en-US" baseline="0"/>
              <a:t> are born with the potential to develop these skills…or not…depending on childhood experiences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691FE-E8EE-4D1C-9EF5-EAD1726C8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1768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52</a:t>
            </a:fld>
            <a:endParaRPr lang="en-US"/>
          </a:p>
        </p:txBody>
      </p:sp>
    </p:spTree>
    <p:extLst>
      <p:ext uri="{BB962C8B-B14F-4D97-AF65-F5344CB8AC3E}">
        <p14:creationId xmlns:p14="http://schemas.microsoft.com/office/powerpoint/2010/main" val="6144746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developing</a:t>
            </a:r>
            <a:r>
              <a:rPr lang="en-US" baseline="0"/>
              <a:t> executive functioning system both influences and is affected by the young child’s experience and management of threat, stress and strong emotions.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691FE-E8EE-4D1C-9EF5-EAD1726C8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7666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691FE-E8EE-4D1C-9EF5-EAD1726C8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6520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691FE-E8EE-4D1C-9EF5-EAD1726C8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3831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691FE-E8EE-4D1C-9EF5-EAD1726C8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3268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691FE-E8EE-4D1C-9EF5-EAD1726C8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5039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58</a:t>
            </a:fld>
            <a:endParaRPr lang="en-US"/>
          </a:p>
        </p:txBody>
      </p:sp>
    </p:spTree>
    <p:extLst>
      <p:ext uri="{BB962C8B-B14F-4D97-AF65-F5344CB8AC3E}">
        <p14:creationId xmlns:p14="http://schemas.microsoft.com/office/powerpoint/2010/main" val="26162596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F0E37A-8631-4CE7-8DD0-9F0325ABE5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066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E2E07-841D-C248-A494-B70C9B1CC085}" type="slidenum">
              <a:rPr lang="en-US" smtClean="0"/>
              <a:t>6</a:t>
            </a:fld>
            <a:endParaRPr lang="en-US" dirty="0"/>
          </a:p>
        </p:txBody>
      </p:sp>
    </p:spTree>
    <p:extLst>
      <p:ext uri="{BB962C8B-B14F-4D97-AF65-F5344CB8AC3E}">
        <p14:creationId xmlns:p14="http://schemas.microsoft.com/office/powerpoint/2010/main" val="34513253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60</a:t>
            </a:fld>
            <a:endParaRPr lang="en-US"/>
          </a:p>
        </p:txBody>
      </p:sp>
    </p:spTree>
    <p:extLst>
      <p:ext uri="{BB962C8B-B14F-4D97-AF65-F5344CB8AC3E}">
        <p14:creationId xmlns:p14="http://schemas.microsoft.com/office/powerpoint/2010/main" val="7788416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F0E37A-8631-4CE7-8DD0-9F0325ABE5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6231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62</a:t>
            </a:fld>
            <a:endParaRPr lang="en-US"/>
          </a:p>
        </p:txBody>
      </p:sp>
    </p:spTree>
    <p:extLst>
      <p:ext uri="{BB962C8B-B14F-4D97-AF65-F5344CB8AC3E}">
        <p14:creationId xmlns:p14="http://schemas.microsoft.com/office/powerpoint/2010/main" val="17251997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 Study after study has shown that we can benefit from reframing the personal narrative that shapes our view of the world and ourselves. In expressive writing studies, college students taught to reframe their college struggles as a growth opportunity got better grades and were less likely to drop out. A Harvard study found that people who viewed stress as a way to fuel better performance did better on tests and managed their stress better physiologically than those taught to ignore stress.  “It’s about learning to recognize the explanatory story you tend to use in your life,” Dr. Southwick said. “Observe what you are saying to yourself and question 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“Look back and say, ‘I’ve gone through something worse in the past.  This is not the most horrible thing I have ever faced or will ever face. I know I can deal with 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Resilience studies show that people are more resilient when they have strong support networks of friends and family to help them cope with a crisis. But you can get an even bigger resilience boost by giving support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B80B18E-D02C-4777-A4A3-E846A5270C78}" type="slidenum">
              <a:rPr lang="en-US" smtClean="0"/>
              <a:t>63</a:t>
            </a:fld>
            <a:endParaRPr lang="en-US"/>
          </a:p>
        </p:txBody>
      </p:sp>
    </p:spTree>
    <p:extLst>
      <p:ext uri="{BB962C8B-B14F-4D97-AF65-F5344CB8AC3E}">
        <p14:creationId xmlns:p14="http://schemas.microsoft.com/office/powerpoint/2010/main" val="2248316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ACEs are dose dependent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F0E37A-8631-4CE7-8DD0-9F0325ABE5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5772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ACEs are dose dependent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F0E37A-8631-4CE7-8DD0-9F0325ABE5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3598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66</a:t>
            </a:fld>
            <a:endParaRPr lang="en-US"/>
          </a:p>
        </p:txBody>
      </p:sp>
    </p:spTree>
    <p:extLst>
      <p:ext uri="{BB962C8B-B14F-4D97-AF65-F5344CB8AC3E}">
        <p14:creationId xmlns:p14="http://schemas.microsoft.com/office/powerpoint/2010/main" val="3280203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a:t>
            </a:r>
            <a:r>
              <a:rPr lang="en-US" baseline="0"/>
              <a:t> are many definitions of resilience. </a:t>
            </a:r>
            <a:r>
              <a:rPr lang="en-US"/>
              <a:t>Resilience is positive,</a:t>
            </a:r>
            <a:r>
              <a:rPr lang="en-US" baseline="0"/>
              <a:t> adaptive response in the face of significant adversity. </a:t>
            </a:r>
            <a:endParaRPr lang="en-US"/>
          </a:p>
          <a:p>
            <a:endParaRPr lang="en-US"/>
          </a:p>
          <a:p>
            <a:r>
              <a:rPr lang="en-US"/>
              <a:t>It helps</a:t>
            </a:r>
            <a:r>
              <a:rPr lang="en-US" baseline="0"/>
              <a:t> us explain why some children do well in spite of significant adversity. It transforms potentially toxic stress into tolerable stress. </a:t>
            </a:r>
          </a:p>
          <a:p>
            <a:endParaRPr lang="en-US" baseline="0"/>
          </a:p>
          <a:p>
            <a:r>
              <a:rPr lang="en-US" baseline="0"/>
              <a:t>It is a dynamic interaction between internal predispositions and external experiences</a:t>
            </a:r>
          </a:p>
          <a:p>
            <a:endParaRPr lang="en-US" baseline="0"/>
          </a:p>
          <a:p>
            <a:r>
              <a:rPr lang="en-US" baseline="0"/>
              <a:t>www.developingchild.Harvard.edu</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691FE-E8EE-4D1C-9EF5-EAD1726C8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91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GENE</a:t>
            </a:r>
            <a:r>
              <a:rPr lang="en-US" baseline="0"/>
              <a:t> EXPRESSION: </a:t>
            </a:r>
          </a:p>
          <a:p>
            <a:r>
              <a:rPr lang="en-US" baseline="0"/>
              <a:t>ex. Certain genetic variants result in the production of proteins in the brain that control the chronic stress response, either exaggerating or blunting it</a:t>
            </a:r>
          </a:p>
          <a:p>
            <a:r>
              <a:rPr lang="en-US" baseline="0"/>
              <a:t>Biological differences also control the sensitivity of genes to environmental influences</a:t>
            </a:r>
          </a:p>
          <a:p>
            <a:r>
              <a:rPr lang="en-US" baseline="0"/>
              <a:t>Certain genetic variations have also been shown to enhance the beneficial effects of a protective intervention</a:t>
            </a:r>
          </a:p>
          <a:p>
            <a:endParaRPr lang="en-US" baseline="0"/>
          </a:p>
          <a:p>
            <a:r>
              <a:rPr lang="en-US" baseline="0"/>
              <a:t>BRAIN FUNCTION:</a:t>
            </a:r>
          </a:p>
          <a:p>
            <a:r>
              <a:rPr lang="en-US" baseline="0"/>
              <a:t>Ex. Variation in the activation of brain chemical, such as oxytocin and vasopressin, is related to the ability to initiate and sustain social behavior, form attachments with other and manage social anxiety</a:t>
            </a:r>
          </a:p>
          <a:p>
            <a:r>
              <a:rPr lang="en-US" baseline="0"/>
              <a:t>Functional difference in the brain’s fear and reward circuits may also be responsible for capacity-building traits like optimism and emotion regulation</a:t>
            </a:r>
          </a:p>
          <a:p>
            <a:endParaRPr lang="en-US" baseline="0"/>
          </a:p>
          <a:p>
            <a:r>
              <a:rPr lang="en-US" baseline="0"/>
              <a:t>IMMUNE-RELATED RESPONSES:</a:t>
            </a:r>
          </a:p>
          <a:p>
            <a:r>
              <a:rPr lang="en-US" baseline="0"/>
              <a:t>Ex. The body’s ability to restore balance between pro- and anti-inflammatory cytokines after a stress-inducing experience can be a biological marker of resilience</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691FE-E8EE-4D1C-9EF5-EAD1726C8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93292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Limbic brain includes</a:t>
            </a:r>
            <a:r>
              <a:rPr lang="en-US" baseline="0" dirty="0"/>
              <a:t> the Hippocampus, Amygdala and the Hypothalamus</a:t>
            </a:r>
          </a:p>
          <a:p>
            <a:endParaRPr lang="en-US" baseline="0" dirty="0"/>
          </a:p>
          <a:p>
            <a:r>
              <a:rPr lang="en-US" sz="1200" b="0" i="0" kern="1200" dirty="0">
                <a:solidFill>
                  <a:schemeClr val="tx1"/>
                </a:solidFill>
                <a:effectLst/>
                <a:latin typeface="+mn-lt"/>
                <a:ea typeface="+mn-ea"/>
                <a:cs typeface="+mn-cs"/>
              </a:rPr>
              <a:t>The key areas of the brain that are involved in stress are the thalamus, hippocampus, amygdala, and the prefrontal cortex. The thalamus located in the forebrain </a:t>
            </a:r>
            <a:r>
              <a:rPr lang="en-US" sz="1200" b="0" i="1" kern="1200" dirty="0">
                <a:solidFill>
                  <a:schemeClr val="tx1"/>
                </a:solidFill>
                <a:effectLst/>
                <a:latin typeface="+mn-lt"/>
                <a:ea typeface="+mn-ea"/>
                <a:cs typeface="+mn-cs"/>
              </a:rPr>
              <a:t>processes the incoming visual and auditory signals</a:t>
            </a:r>
            <a:r>
              <a:rPr lang="en-US" sz="1200" b="0" i="0" kern="1200" dirty="0">
                <a:solidFill>
                  <a:schemeClr val="tx1"/>
                </a:solidFill>
                <a:effectLst/>
                <a:latin typeface="+mn-lt"/>
                <a:ea typeface="+mn-ea"/>
                <a:cs typeface="+mn-cs"/>
              </a:rPr>
              <a:t> and relays them to the prefrontal cortex and the amygdala. The prefrontal cortex is the hub for executive function. With respect to stress, it gives meaning to the relayed signals and makes us conscious of what we see and hear. This part of the brain is also critical for ‘turning off’ the stress response once the condition is passed.</a:t>
            </a:r>
          </a:p>
          <a:p>
            <a:br>
              <a:rPr lang="en-US" sz="1200" b="0" u="none" strike="noStrike" kern="1200" dirty="0">
                <a:solidFill>
                  <a:schemeClr val="tx1"/>
                </a:solidFill>
                <a:effectLst/>
                <a:latin typeface="+mn-lt"/>
                <a:ea typeface="+mn-ea"/>
                <a:cs typeface="+mn-cs"/>
                <a:hlinkClick r:id="rId3"/>
              </a:rPr>
            </a:br>
            <a:r>
              <a:rPr lang="en-US" sz="1200" b="0" i="0" kern="1200" dirty="0">
                <a:solidFill>
                  <a:schemeClr val="tx1"/>
                </a:solidFill>
                <a:effectLst/>
                <a:latin typeface="+mn-lt"/>
                <a:ea typeface="+mn-ea"/>
                <a:cs typeface="+mn-cs"/>
              </a:rPr>
              <a:t>The amygdala is the emotional center of the brain and is responsible for </a:t>
            </a:r>
            <a:r>
              <a:rPr lang="en-US" sz="1200" b="0" i="1" kern="1200" dirty="0">
                <a:solidFill>
                  <a:schemeClr val="tx1"/>
                </a:solidFill>
                <a:effectLst/>
                <a:latin typeface="+mn-lt"/>
                <a:ea typeface="+mn-ea"/>
                <a:cs typeface="+mn-cs"/>
              </a:rPr>
              <a:t>triggering the stressful response</a:t>
            </a:r>
            <a:r>
              <a:rPr lang="en-US" sz="1200" b="0" i="0" kern="1200" dirty="0">
                <a:solidFill>
                  <a:schemeClr val="tx1"/>
                </a:solidFill>
                <a:effectLst/>
                <a:latin typeface="+mn-lt"/>
                <a:ea typeface="+mn-ea"/>
                <a:cs typeface="+mn-cs"/>
              </a:rPr>
              <a:t>. It is a part of the limbic system and is located deep within the temporal lobes of the brain.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amygdala also drives the body’s sympathetic nervous system to </a:t>
            </a:r>
            <a:r>
              <a:rPr lang="en-US" sz="1200" b="0" i="1" kern="1200" dirty="0">
                <a:solidFill>
                  <a:schemeClr val="tx1"/>
                </a:solidFill>
                <a:effectLst/>
                <a:latin typeface="+mn-lt"/>
                <a:ea typeface="+mn-ea"/>
                <a:cs typeface="+mn-cs"/>
              </a:rPr>
              <a:t>initiate anxiety</a:t>
            </a:r>
            <a:r>
              <a:rPr lang="en-US" sz="1200" b="0" i="0" kern="1200" dirty="0">
                <a:solidFill>
                  <a:schemeClr val="tx1"/>
                </a:solidFill>
                <a:effectLst/>
                <a:latin typeface="+mn-lt"/>
                <a:ea typeface="+mn-ea"/>
                <a:cs typeface="+mn-cs"/>
              </a:rPr>
              <a:t> that is associated with stress. This includes increasing the heart rate, blood pressure, hyperventilation of the lungs and increasing perspiration.</a:t>
            </a:r>
          </a:p>
          <a:p>
            <a:endParaRPr lang="en-US" dirty="0"/>
          </a:p>
        </p:txBody>
      </p:sp>
      <p:sp>
        <p:nvSpPr>
          <p:cNvPr id="4" name="Slide Number Placeholder 3"/>
          <p:cNvSpPr>
            <a:spLocks noGrp="1"/>
          </p:cNvSpPr>
          <p:nvPr>
            <p:ph type="sldNum" sz="quarter" idx="10"/>
          </p:nvPr>
        </p:nvSpPr>
        <p:spPr/>
        <p:txBody>
          <a:bodyPr/>
          <a:lstStyle/>
          <a:p>
            <a:fld id="{3B80B18E-D02C-4777-A4A3-E846A5270C78}" type="slidenum">
              <a:rPr lang="en-US" smtClean="0"/>
              <a:t>69</a:t>
            </a:fld>
            <a:endParaRPr lang="en-US"/>
          </a:p>
        </p:txBody>
      </p:sp>
    </p:spTree>
    <p:extLst>
      <p:ext uri="{BB962C8B-B14F-4D97-AF65-F5344CB8AC3E}">
        <p14:creationId xmlns:p14="http://schemas.microsoft.com/office/powerpoint/2010/main" val="1690315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E2E07-841D-C248-A494-B70C9B1CC085}" type="slidenum">
              <a:rPr lang="en-US" smtClean="0"/>
              <a:t>7</a:t>
            </a:fld>
            <a:endParaRPr lang="en-US" dirty="0"/>
          </a:p>
        </p:txBody>
      </p:sp>
    </p:spTree>
    <p:extLst>
      <p:ext uri="{BB962C8B-B14F-4D97-AF65-F5344CB8AC3E}">
        <p14:creationId xmlns:p14="http://schemas.microsoft.com/office/powerpoint/2010/main" val="31715405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70</a:t>
            </a:fld>
            <a:endParaRPr lang="en-US"/>
          </a:p>
        </p:txBody>
      </p:sp>
    </p:spTree>
    <p:extLst>
      <p:ext uri="{BB962C8B-B14F-4D97-AF65-F5344CB8AC3E}">
        <p14:creationId xmlns:p14="http://schemas.microsoft.com/office/powerpoint/2010/main" val="20031144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CE2E07-841D-C248-A494-B70C9B1CC085}" type="slidenum">
              <a:rPr lang="en-US" smtClean="0"/>
              <a:t>71</a:t>
            </a:fld>
            <a:endParaRPr lang="en-US" dirty="0"/>
          </a:p>
        </p:txBody>
      </p:sp>
    </p:spTree>
    <p:extLst>
      <p:ext uri="{BB962C8B-B14F-4D97-AF65-F5344CB8AC3E}">
        <p14:creationId xmlns:p14="http://schemas.microsoft.com/office/powerpoint/2010/main" val="20219293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CE2E07-841D-C248-A494-B70C9B1CC085}" type="slidenum">
              <a:rPr lang="en-US" smtClean="0"/>
              <a:t>72</a:t>
            </a:fld>
            <a:endParaRPr lang="en-US" dirty="0"/>
          </a:p>
        </p:txBody>
      </p:sp>
    </p:spTree>
    <p:extLst>
      <p:ext uri="{BB962C8B-B14F-4D97-AF65-F5344CB8AC3E}">
        <p14:creationId xmlns:p14="http://schemas.microsoft.com/office/powerpoint/2010/main" val="25364296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73</a:t>
            </a:fld>
            <a:endParaRPr lang="en-US"/>
          </a:p>
        </p:txBody>
      </p:sp>
    </p:spTree>
    <p:extLst>
      <p:ext uri="{BB962C8B-B14F-4D97-AF65-F5344CB8AC3E}">
        <p14:creationId xmlns:p14="http://schemas.microsoft.com/office/powerpoint/2010/main" val="37293104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74</a:t>
            </a:fld>
            <a:endParaRPr lang="en-US"/>
          </a:p>
        </p:txBody>
      </p:sp>
    </p:spTree>
    <p:extLst>
      <p:ext uri="{BB962C8B-B14F-4D97-AF65-F5344CB8AC3E}">
        <p14:creationId xmlns:p14="http://schemas.microsoft.com/office/powerpoint/2010/main" val="40554994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75</a:t>
            </a:fld>
            <a:endParaRPr lang="en-US"/>
          </a:p>
        </p:txBody>
      </p:sp>
    </p:spTree>
    <p:extLst>
      <p:ext uri="{BB962C8B-B14F-4D97-AF65-F5344CB8AC3E}">
        <p14:creationId xmlns:p14="http://schemas.microsoft.com/office/powerpoint/2010/main" val="10922911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76</a:t>
            </a:fld>
            <a:endParaRPr lang="en-US"/>
          </a:p>
        </p:txBody>
      </p:sp>
    </p:spTree>
    <p:extLst>
      <p:ext uri="{BB962C8B-B14F-4D97-AF65-F5344CB8AC3E}">
        <p14:creationId xmlns:p14="http://schemas.microsoft.com/office/powerpoint/2010/main" val="41989778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77</a:t>
            </a:fld>
            <a:endParaRPr lang="en-US"/>
          </a:p>
        </p:txBody>
      </p:sp>
    </p:spTree>
    <p:extLst>
      <p:ext uri="{BB962C8B-B14F-4D97-AF65-F5344CB8AC3E}">
        <p14:creationId xmlns:p14="http://schemas.microsoft.com/office/powerpoint/2010/main" val="4497347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78</a:t>
            </a:fld>
            <a:endParaRPr lang="en-US"/>
          </a:p>
        </p:txBody>
      </p:sp>
    </p:spTree>
    <p:extLst>
      <p:ext uri="{BB962C8B-B14F-4D97-AF65-F5344CB8AC3E}">
        <p14:creationId xmlns:p14="http://schemas.microsoft.com/office/powerpoint/2010/main" val="32858412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79</a:t>
            </a:fld>
            <a:endParaRPr lang="en-US"/>
          </a:p>
        </p:txBody>
      </p:sp>
    </p:spTree>
    <p:extLst>
      <p:ext uri="{BB962C8B-B14F-4D97-AF65-F5344CB8AC3E}">
        <p14:creationId xmlns:p14="http://schemas.microsoft.com/office/powerpoint/2010/main" val="2190150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E2E07-841D-C248-A494-B70C9B1CC085}" type="slidenum">
              <a:rPr lang="en-US" smtClean="0"/>
              <a:t>8</a:t>
            </a:fld>
            <a:endParaRPr lang="en-US" dirty="0"/>
          </a:p>
        </p:txBody>
      </p:sp>
    </p:spTree>
    <p:extLst>
      <p:ext uri="{BB962C8B-B14F-4D97-AF65-F5344CB8AC3E}">
        <p14:creationId xmlns:p14="http://schemas.microsoft.com/office/powerpoint/2010/main" val="11800951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80</a:t>
            </a:fld>
            <a:endParaRPr lang="en-US"/>
          </a:p>
        </p:txBody>
      </p:sp>
    </p:spTree>
    <p:extLst>
      <p:ext uri="{BB962C8B-B14F-4D97-AF65-F5344CB8AC3E}">
        <p14:creationId xmlns:p14="http://schemas.microsoft.com/office/powerpoint/2010/main" val="1420858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CE2E07-841D-C248-A494-B70C9B1CC085}" type="slidenum">
              <a:rPr lang="en-US" smtClean="0"/>
              <a:t>81</a:t>
            </a:fld>
            <a:endParaRPr lang="en-US" dirty="0"/>
          </a:p>
        </p:txBody>
      </p:sp>
    </p:spTree>
    <p:extLst>
      <p:ext uri="{BB962C8B-B14F-4D97-AF65-F5344CB8AC3E}">
        <p14:creationId xmlns:p14="http://schemas.microsoft.com/office/powerpoint/2010/main" val="16828888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CE2E07-841D-C248-A494-B70C9B1CC085}" type="slidenum">
              <a:rPr lang="en-US" smtClean="0"/>
              <a:t>82</a:t>
            </a:fld>
            <a:endParaRPr lang="en-US" dirty="0"/>
          </a:p>
        </p:txBody>
      </p:sp>
    </p:spTree>
    <p:extLst>
      <p:ext uri="{BB962C8B-B14F-4D97-AF65-F5344CB8AC3E}">
        <p14:creationId xmlns:p14="http://schemas.microsoft.com/office/powerpoint/2010/main" val="21893810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can you do to reduce the impact of ACEs? (single word responses only)
https://www.polleverywhere.com/free_text_polls/1WScy6D9vffrm0w</a:t>
            </a:r>
          </a:p>
        </p:txBody>
      </p:sp>
      <p:sp>
        <p:nvSpPr>
          <p:cNvPr id="4" name="Slide Number Placeholder 3"/>
          <p:cNvSpPr>
            <a:spLocks noGrp="1"/>
          </p:cNvSpPr>
          <p:nvPr>
            <p:ph type="sldNum" sz="quarter" idx="10"/>
          </p:nvPr>
        </p:nvSpPr>
        <p:spPr/>
        <p:txBody>
          <a:bodyPr/>
          <a:lstStyle/>
          <a:p>
            <a:fld id="{1C4BCB7D-BF4E-1446-AA25-7CBBEE977063}" type="slidenum">
              <a:rPr lang="en-US" smtClean="0"/>
              <a:t>83</a:t>
            </a:fld>
            <a:endParaRPr lang="en-US" dirty="0"/>
          </a:p>
        </p:txBody>
      </p:sp>
    </p:spTree>
    <p:extLst>
      <p:ext uri="{BB962C8B-B14F-4D97-AF65-F5344CB8AC3E}">
        <p14:creationId xmlns:p14="http://schemas.microsoft.com/office/powerpoint/2010/main" val="23186307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84</a:t>
            </a:fld>
            <a:endParaRPr lang="en-US"/>
          </a:p>
        </p:txBody>
      </p:sp>
    </p:spTree>
    <p:extLst>
      <p:ext uri="{BB962C8B-B14F-4D97-AF65-F5344CB8AC3E}">
        <p14:creationId xmlns:p14="http://schemas.microsoft.com/office/powerpoint/2010/main" val="3564905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80B18E-D02C-4777-A4A3-E846A5270C78}" type="slidenum">
              <a:rPr lang="en-US" smtClean="0"/>
              <a:t>9</a:t>
            </a:fld>
            <a:endParaRPr lang="en-US"/>
          </a:p>
        </p:txBody>
      </p:sp>
    </p:spTree>
    <p:extLst>
      <p:ext uri="{BB962C8B-B14F-4D97-AF65-F5344CB8AC3E}">
        <p14:creationId xmlns:p14="http://schemas.microsoft.com/office/powerpoint/2010/main" val="23859932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AE15565-90B7-4B48-82A9-E3239121F5E1}" type="datetimeFigureOut">
              <a:rPr lang="en-US" smtClean="0"/>
              <a:t>10/31/18</a:t>
            </a:fld>
            <a:endParaRPr lang="en-US"/>
          </a:p>
        </p:txBody>
      </p:sp>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ctrTitle"/>
          </p:nvPr>
        </p:nvSpPr>
        <p:spPr>
          <a:xfrm>
            <a:off x="457200" y="1122363"/>
            <a:ext cx="7772400" cy="2387600"/>
          </a:xfrm>
        </p:spPr>
        <p:txBody>
          <a:bodyPr anchor="b"/>
          <a:lstStyle>
            <a:lvl1pPr algn="l">
              <a:defRPr sz="6000"/>
            </a:lvl1pPr>
          </a:lstStyle>
          <a:p>
            <a:r>
              <a:rPr lang="en-US" dirty="0"/>
              <a:t>Click to edit Master title style</a:t>
            </a:r>
          </a:p>
        </p:txBody>
      </p:sp>
      <p:sp>
        <p:nvSpPr>
          <p:cNvPr id="8" name="Subtitle 2"/>
          <p:cNvSpPr>
            <a:spLocks noGrp="1"/>
          </p:cNvSpPr>
          <p:nvPr>
            <p:ph type="subTitle" idx="1"/>
          </p:nvPr>
        </p:nvSpPr>
        <p:spPr>
          <a:xfrm>
            <a:off x="457200" y="3602038"/>
            <a:ext cx="6858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83251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FE7E04-E88D-374C-9552-F8DF205E2CD5}" type="datetimeFigureOut">
              <a:rPr lang="en-US" smtClean="0"/>
              <a:t>10/31/18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830D94-85C2-6643-AEDD-FE08E43D5E69}" type="slidenum">
              <a:rPr lang="en-US" smtClean="0"/>
              <a:t>‹#›</a:t>
            </a:fld>
            <a:endParaRPr lang="en-US"/>
          </a:p>
        </p:txBody>
      </p:sp>
    </p:spTree>
    <p:extLst>
      <p:ext uri="{BB962C8B-B14F-4D97-AF65-F5344CB8AC3E}">
        <p14:creationId xmlns:p14="http://schemas.microsoft.com/office/powerpoint/2010/main" val="1426844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4122823-AF0A-8B49-8F81-1F0CD098CE86}" type="datetimeFigureOut">
              <a:rPr lang="en-US" smtClean="0"/>
              <a:t>10/31/18</a:t>
            </a:fld>
            <a:endParaRPr lang="en-US"/>
          </a:p>
        </p:txBody>
      </p:sp>
      <p:sp>
        <p:nvSpPr>
          <p:cNvPr id="5" name="Footer Placeholder 4"/>
          <p:cNvSpPr>
            <a:spLocks noGrp="1"/>
          </p:cNvSpPr>
          <p:nvPr>
            <p:ph type="ftr" sz="quarter" idx="11"/>
          </p:nvPr>
        </p:nvSpPr>
        <p:spPr/>
        <p:txBody>
          <a:bodyPr/>
          <a:lstStyle/>
          <a:p>
            <a:endParaRPr lang="en-US"/>
          </a:p>
        </p:txBody>
      </p:sp>
      <p:sp>
        <p:nvSpPr>
          <p:cNvPr id="11" name="Title 1"/>
          <p:cNvSpPr>
            <a:spLocks noGrp="1"/>
          </p:cNvSpPr>
          <p:nvPr>
            <p:ph type="ctrTitle"/>
          </p:nvPr>
        </p:nvSpPr>
        <p:spPr>
          <a:xfrm>
            <a:off x="457200" y="1122363"/>
            <a:ext cx="7772400" cy="2387600"/>
          </a:xfrm>
        </p:spPr>
        <p:txBody>
          <a:bodyPr anchor="b"/>
          <a:lstStyle>
            <a:lvl1pPr algn="l">
              <a:defRPr sz="6000"/>
            </a:lvl1pPr>
          </a:lstStyle>
          <a:p>
            <a:r>
              <a:rPr lang="en-US" dirty="0"/>
              <a:t>Click to edit Master title style</a:t>
            </a:r>
          </a:p>
        </p:txBody>
      </p:sp>
      <p:sp>
        <p:nvSpPr>
          <p:cNvPr id="12" name="Subtitle 2"/>
          <p:cNvSpPr>
            <a:spLocks noGrp="1"/>
          </p:cNvSpPr>
          <p:nvPr>
            <p:ph type="subTitle" idx="1"/>
          </p:nvPr>
        </p:nvSpPr>
        <p:spPr>
          <a:xfrm>
            <a:off x="457200" y="3602038"/>
            <a:ext cx="6858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4071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277395" cy="11430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122823-AF0A-8B49-8F81-1F0CD098CE86}" type="datetimeFigureOut">
              <a:rPr lang="en-US" smtClean="0"/>
              <a:t>10/31/18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1134D4-A390-EA42-BCF9-97CC83CBB361}" type="slidenum">
              <a:rPr lang="en-US" smtClean="0"/>
              <a:t>‹#›</a:t>
            </a:fld>
            <a:endParaRPr lang="en-US"/>
          </a:p>
        </p:txBody>
      </p:sp>
    </p:spTree>
    <p:extLst>
      <p:ext uri="{BB962C8B-B14F-4D97-AF65-F5344CB8AC3E}">
        <p14:creationId xmlns:p14="http://schemas.microsoft.com/office/powerpoint/2010/main" val="2611740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122823-AF0A-8B49-8F81-1F0CD098CE86}" type="datetimeFigureOut">
              <a:rPr lang="en-US" smtClean="0"/>
              <a:t>10/31/18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1134D4-A390-EA42-BCF9-97CC83CBB361}" type="slidenum">
              <a:rPr lang="en-US" smtClean="0"/>
              <a:t>‹#›</a:t>
            </a:fld>
            <a:endParaRPr lang="en-US"/>
          </a:p>
        </p:txBody>
      </p:sp>
    </p:spTree>
    <p:extLst>
      <p:ext uri="{BB962C8B-B14F-4D97-AF65-F5344CB8AC3E}">
        <p14:creationId xmlns:p14="http://schemas.microsoft.com/office/powerpoint/2010/main" val="2484897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AE15565-90B7-4B48-82A9-E3239121F5E1}" type="datetimeFigureOut">
              <a:rPr lang="en-US" smtClean="0">
                <a:solidFill>
                  <a:srgbClr val="565A5C">
                    <a:tint val="75000"/>
                  </a:srgbClr>
                </a:solidFill>
              </a:rPr>
              <a:pPr/>
              <a:t>10/31/18</a:t>
            </a:fld>
            <a:endParaRPr lang="en-US">
              <a:solidFill>
                <a:srgbClr val="565A5C">
                  <a:tint val="75000"/>
                </a:srgbClr>
              </a:solidFill>
            </a:endParaRPr>
          </a:p>
        </p:txBody>
      </p:sp>
      <p:sp>
        <p:nvSpPr>
          <p:cNvPr id="5" name="Footer Placeholder 4"/>
          <p:cNvSpPr>
            <a:spLocks noGrp="1"/>
          </p:cNvSpPr>
          <p:nvPr>
            <p:ph type="ftr" sz="quarter" idx="11"/>
          </p:nvPr>
        </p:nvSpPr>
        <p:spPr/>
        <p:txBody>
          <a:bodyPr/>
          <a:lstStyle/>
          <a:p>
            <a:endParaRPr lang="en-US">
              <a:solidFill>
                <a:srgbClr val="565A5C">
                  <a:tint val="75000"/>
                </a:srgbClr>
              </a:solidFill>
            </a:endParaRPr>
          </a:p>
        </p:txBody>
      </p:sp>
      <p:sp>
        <p:nvSpPr>
          <p:cNvPr id="11" name="Title 1"/>
          <p:cNvSpPr>
            <a:spLocks noGrp="1"/>
          </p:cNvSpPr>
          <p:nvPr>
            <p:ph type="ctrTitle"/>
          </p:nvPr>
        </p:nvSpPr>
        <p:spPr>
          <a:xfrm>
            <a:off x="457200" y="1317343"/>
            <a:ext cx="7772400" cy="2192620"/>
          </a:xfrm>
        </p:spPr>
        <p:txBody>
          <a:bodyPr anchor="b"/>
          <a:lstStyle>
            <a:lvl1pPr algn="l">
              <a:defRPr sz="6000"/>
            </a:lvl1pPr>
          </a:lstStyle>
          <a:p>
            <a:r>
              <a:rPr lang="en-US"/>
              <a:t>Click to edit Master title style</a:t>
            </a:r>
          </a:p>
        </p:txBody>
      </p:sp>
      <p:sp>
        <p:nvSpPr>
          <p:cNvPr id="12" name="Subtitle 2"/>
          <p:cNvSpPr>
            <a:spLocks noGrp="1"/>
          </p:cNvSpPr>
          <p:nvPr>
            <p:ph type="subTitle" idx="1"/>
          </p:nvPr>
        </p:nvSpPr>
        <p:spPr>
          <a:xfrm>
            <a:off x="457200" y="3602038"/>
            <a:ext cx="6858000"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65183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E15565-90B7-4B48-82A9-E3239121F5E1}" type="datetimeFigureOut">
              <a:rPr lang="en-US" smtClean="0">
                <a:solidFill>
                  <a:srgbClr val="565A5C">
                    <a:tint val="75000"/>
                  </a:srgbClr>
                </a:solidFill>
              </a:rPr>
              <a:pPr/>
              <a:t>10/31/18</a:t>
            </a:fld>
            <a:endParaRPr lang="en-US">
              <a:solidFill>
                <a:srgbClr val="565A5C">
                  <a:tint val="75000"/>
                </a:srgbClr>
              </a:solidFill>
            </a:endParaRPr>
          </a:p>
        </p:txBody>
      </p:sp>
      <p:sp>
        <p:nvSpPr>
          <p:cNvPr id="5" name="Footer Placeholder 4"/>
          <p:cNvSpPr>
            <a:spLocks noGrp="1"/>
          </p:cNvSpPr>
          <p:nvPr>
            <p:ph type="ftr" sz="quarter" idx="11"/>
          </p:nvPr>
        </p:nvSpPr>
        <p:spPr/>
        <p:txBody>
          <a:bodyPr/>
          <a:lstStyle/>
          <a:p>
            <a:endParaRPr lang="en-US">
              <a:solidFill>
                <a:srgbClr val="565A5C">
                  <a:tint val="75000"/>
                </a:srgbClr>
              </a:solidFill>
            </a:endParaRPr>
          </a:p>
        </p:txBody>
      </p:sp>
    </p:spTree>
    <p:extLst>
      <p:ext uri="{BB962C8B-B14F-4D97-AF65-F5344CB8AC3E}">
        <p14:creationId xmlns:p14="http://schemas.microsoft.com/office/powerpoint/2010/main" val="3530034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E15565-90B7-4B48-82A9-E3239121F5E1}" type="datetimeFigureOut">
              <a:rPr lang="en-US" smtClean="0">
                <a:solidFill>
                  <a:srgbClr val="565A5C">
                    <a:tint val="75000"/>
                  </a:srgbClr>
                </a:solidFill>
              </a:rPr>
              <a:pPr/>
              <a:t>10/31/18</a:t>
            </a:fld>
            <a:endParaRPr lang="en-US">
              <a:solidFill>
                <a:srgbClr val="565A5C">
                  <a:tint val="75000"/>
                </a:srgbClr>
              </a:solidFill>
            </a:endParaRPr>
          </a:p>
        </p:txBody>
      </p:sp>
      <p:sp>
        <p:nvSpPr>
          <p:cNvPr id="5" name="Footer Placeholder 4"/>
          <p:cNvSpPr>
            <a:spLocks noGrp="1"/>
          </p:cNvSpPr>
          <p:nvPr>
            <p:ph type="ftr" sz="quarter" idx="11"/>
          </p:nvPr>
        </p:nvSpPr>
        <p:spPr/>
        <p:txBody>
          <a:bodyPr/>
          <a:lstStyle/>
          <a:p>
            <a:endParaRPr lang="en-US">
              <a:solidFill>
                <a:srgbClr val="565A5C">
                  <a:tint val="75000"/>
                </a:srgbClr>
              </a:solidFill>
            </a:endParaRPr>
          </a:p>
        </p:txBody>
      </p:sp>
    </p:spTree>
    <p:extLst>
      <p:ext uri="{BB962C8B-B14F-4D97-AF65-F5344CB8AC3E}">
        <p14:creationId xmlns:p14="http://schemas.microsoft.com/office/powerpoint/2010/main" val="678834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1240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1240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E15565-90B7-4B48-82A9-E3239121F5E1}" type="datetimeFigureOut">
              <a:rPr lang="en-US" smtClean="0">
                <a:solidFill>
                  <a:srgbClr val="565A5C">
                    <a:tint val="75000"/>
                  </a:srgbClr>
                </a:solidFill>
              </a:rPr>
              <a:pPr/>
              <a:t>10/31/18</a:t>
            </a:fld>
            <a:endParaRPr lang="en-US">
              <a:solidFill>
                <a:srgbClr val="565A5C">
                  <a:tint val="75000"/>
                </a:srgbClr>
              </a:solidFill>
            </a:endParaRPr>
          </a:p>
        </p:txBody>
      </p:sp>
      <p:sp>
        <p:nvSpPr>
          <p:cNvPr id="6" name="Footer Placeholder 5"/>
          <p:cNvSpPr>
            <a:spLocks noGrp="1"/>
          </p:cNvSpPr>
          <p:nvPr>
            <p:ph type="ftr" sz="quarter" idx="11"/>
          </p:nvPr>
        </p:nvSpPr>
        <p:spPr/>
        <p:txBody>
          <a:bodyPr/>
          <a:lstStyle/>
          <a:p>
            <a:endParaRPr lang="en-US">
              <a:solidFill>
                <a:srgbClr val="565A5C">
                  <a:tint val="75000"/>
                </a:srgbClr>
              </a:solidFill>
            </a:endParaRPr>
          </a:p>
        </p:txBody>
      </p:sp>
    </p:spTree>
    <p:extLst>
      <p:ext uri="{BB962C8B-B14F-4D97-AF65-F5344CB8AC3E}">
        <p14:creationId xmlns:p14="http://schemas.microsoft.com/office/powerpoint/2010/main" val="259455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30B0C9-0708-4D6C-815B-F54458388CE6}" type="datetimeFigureOut">
              <a:rPr lang="en-US" smtClean="0">
                <a:solidFill>
                  <a:srgbClr val="565A5C">
                    <a:tint val="75000"/>
                  </a:srgbClr>
                </a:solidFill>
              </a:rPr>
              <a:pPr/>
              <a:t>10/31/18</a:t>
            </a:fld>
            <a:endParaRPr lang="en-US">
              <a:solidFill>
                <a:srgbClr val="565A5C">
                  <a:tint val="75000"/>
                </a:srgbClr>
              </a:solidFill>
            </a:endParaRPr>
          </a:p>
        </p:txBody>
      </p:sp>
      <p:sp>
        <p:nvSpPr>
          <p:cNvPr id="8" name="Footer Placeholder 7"/>
          <p:cNvSpPr>
            <a:spLocks noGrp="1"/>
          </p:cNvSpPr>
          <p:nvPr>
            <p:ph type="ftr" sz="quarter" idx="11"/>
          </p:nvPr>
        </p:nvSpPr>
        <p:spPr/>
        <p:txBody>
          <a:bodyPr/>
          <a:lstStyle/>
          <a:p>
            <a:endParaRPr lang="en-US">
              <a:solidFill>
                <a:srgbClr val="565A5C">
                  <a:tint val="75000"/>
                </a:srgbClr>
              </a:solidFill>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3AFCA286-73C7-496C-B004-1CE637468737}" type="slidenum">
              <a:rPr lang="en-US" smtClean="0">
                <a:solidFill>
                  <a:srgbClr val="565A5C"/>
                </a:solidFill>
              </a:rPr>
              <a:pPr/>
              <a:t>‹#›</a:t>
            </a:fld>
            <a:endParaRPr lang="en-US">
              <a:solidFill>
                <a:srgbClr val="565A5C"/>
              </a:solidFill>
            </a:endParaRPr>
          </a:p>
        </p:txBody>
      </p:sp>
    </p:spTree>
    <p:extLst>
      <p:ext uri="{BB962C8B-B14F-4D97-AF65-F5344CB8AC3E}">
        <p14:creationId xmlns:p14="http://schemas.microsoft.com/office/powerpoint/2010/main" val="1189854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AE15565-90B7-4B48-82A9-E3239121F5E1}" type="datetimeFigureOut">
              <a:rPr lang="en-US" smtClean="0">
                <a:solidFill>
                  <a:srgbClr val="565A5C">
                    <a:tint val="75000"/>
                  </a:srgbClr>
                </a:solidFill>
              </a:rPr>
              <a:pPr/>
              <a:t>10/31/18</a:t>
            </a:fld>
            <a:endParaRPr lang="en-US">
              <a:solidFill>
                <a:srgbClr val="565A5C">
                  <a:tint val="75000"/>
                </a:srgbClr>
              </a:solidFill>
            </a:endParaRPr>
          </a:p>
        </p:txBody>
      </p:sp>
      <p:sp>
        <p:nvSpPr>
          <p:cNvPr id="5" name="Footer Placeholder 4"/>
          <p:cNvSpPr>
            <a:spLocks noGrp="1"/>
          </p:cNvSpPr>
          <p:nvPr>
            <p:ph type="ftr" sz="quarter" idx="11"/>
          </p:nvPr>
        </p:nvSpPr>
        <p:spPr/>
        <p:txBody>
          <a:bodyPr/>
          <a:lstStyle/>
          <a:p>
            <a:endParaRPr lang="en-US">
              <a:solidFill>
                <a:srgbClr val="565A5C">
                  <a:tint val="75000"/>
                </a:srgbClr>
              </a:solidFill>
            </a:endParaRPr>
          </a:p>
        </p:txBody>
      </p:sp>
      <p:sp>
        <p:nvSpPr>
          <p:cNvPr id="11" name="Title 1"/>
          <p:cNvSpPr>
            <a:spLocks noGrp="1"/>
          </p:cNvSpPr>
          <p:nvPr>
            <p:ph type="ctrTitle"/>
          </p:nvPr>
        </p:nvSpPr>
        <p:spPr>
          <a:xfrm>
            <a:off x="457200" y="1317343"/>
            <a:ext cx="7772400" cy="2192620"/>
          </a:xfrm>
        </p:spPr>
        <p:txBody>
          <a:bodyPr anchor="b"/>
          <a:lstStyle>
            <a:lvl1pPr algn="l">
              <a:defRPr sz="6000"/>
            </a:lvl1pPr>
          </a:lstStyle>
          <a:p>
            <a:r>
              <a:rPr lang="en-US"/>
              <a:t>Click to edit Master title style</a:t>
            </a:r>
          </a:p>
        </p:txBody>
      </p:sp>
      <p:sp>
        <p:nvSpPr>
          <p:cNvPr id="12" name="Subtitle 2"/>
          <p:cNvSpPr>
            <a:spLocks noGrp="1"/>
          </p:cNvSpPr>
          <p:nvPr>
            <p:ph type="subTitle" idx="1"/>
          </p:nvPr>
        </p:nvSpPr>
        <p:spPr>
          <a:xfrm>
            <a:off x="457200" y="3602038"/>
            <a:ext cx="6858000"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96388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E15565-90B7-4B48-82A9-E3239121F5E1}" type="datetimeFigureOut">
              <a:rPr lang="en-US" smtClean="0"/>
              <a:t>10/31/18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46484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E15565-90B7-4B48-82A9-E3239121F5E1}" type="datetimeFigureOut">
              <a:rPr lang="en-US" smtClean="0">
                <a:solidFill>
                  <a:srgbClr val="565A5C">
                    <a:tint val="75000"/>
                  </a:srgbClr>
                </a:solidFill>
              </a:rPr>
              <a:pPr/>
              <a:t>10/31/18</a:t>
            </a:fld>
            <a:endParaRPr lang="en-US">
              <a:solidFill>
                <a:srgbClr val="565A5C">
                  <a:tint val="75000"/>
                </a:srgbClr>
              </a:solidFill>
            </a:endParaRPr>
          </a:p>
        </p:txBody>
      </p:sp>
      <p:sp>
        <p:nvSpPr>
          <p:cNvPr id="5" name="Footer Placeholder 4"/>
          <p:cNvSpPr>
            <a:spLocks noGrp="1"/>
          </p:cNvSpPr>
          <p:nvPr>
            <p:ph type="ftr" sz="quarter" idx="11"/>
          </p:nvPr>
        </p:nvSpPr>
        <p:spPr/>
        <p:txBody>
          <a:bodyPr/>
          <a:lstStyle/>
          <a:p>
            <a:endParaRPr lang="en-US">
              <a:solidFill>
                <a:srgbClr val="565A5C">
                  <a:tint val="75000"/>
                </a:srgbClr>
              </a:solidFill>
            </a:endParaRPr>
          </a:p>
        </p:txBody>
      </p:sp>
    </p:spTree>
    <p:extLst>
      <p:ext uri="{BB962C8B-B14F-4D97-AF65-F5344CB8AC3E}">
        <p14:creationId xmlns:p14="http://schemas.microsoft.com/office/powerpoint/2010/main" val="3195099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E15565-90B7-4B48-82A9-E3239121F5E1}" type="datetimeFigureOut">
              <a:rPr lang="en-US" smtClean="0">
                <a:solidFill>
                  <a:srgbClr val="565A5C">
                    <a:tint val="75000"/>
                  </a:srgbClr>
                </a:solidFill>
              </a:rPr>
              <a:pPr/>
              <a:t>10/31/18</a:t>
            </a:fld>
            <a:endParaRPr lang="en-US">
              <a:solidFill>
                <a:srgbClr val="565A5C">
                  <a:tint val="75000"/>
                </a:srgbClr>
              </a:solidFill>
            </a:endParaRPr>
          </a:p>
        </p:txBody>
      </p:sp>
      <p:sp>
        <p:nvSpPr>
          <p:cNvPr id="5" name="Footer Placeholder 4"/>
          <p:cNvSpPr>
            <a:spLocks noGrp="1"/>
          </p:cNvSpPr>
          <p:nvPr>
            <p:ph type="ftr" sz="quarter" idx="11"/>
          </p:nvPr>
        </p:nvSpPr>
        <p:spPr/>
        <p:txBody>
          <a:bodyPr/>
          <a:lstStyle/>
          <a:p>
            <a:endParaRPr lang="en-US">
              <a:solidFill>
                <a:srgbClr val="565A5C">
                  <a:tint val="75000"/>
                </a:srgbClr>
              </a:solidFill>
            </a:endParaRPr>
          </a:p>
        </p:txBody>
      </p:sp>
    </p:spTree>
    <p:extLst>
      <p:ext uri="{BB962C8B-B14F-4D97-AF65-F5344CB8AC3E}">
        <p14:creationId xmlns:p14="http://schemas.microsoft.com/office/powerpoint/2010/main" val="3330377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1240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1240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E15565-90B7-4B48-82A9-E3239121F5E1}" type="datetimeFigureOut">
              <a:rPr lang="en-US" smtClean="0">
                <a:solidFill>
                  <a:srgbClr val="565A5C">
                    <a:tint val="75000"/>
                  </a:srgbClr>
                </a:solidFill>
              </a:rPr>
              <a:pPr/>
              <a:t>10/31/18</a:t>
            </a:fld>
            <a:endParaRPr lang="en-US">
              <a:solidFill>
                <a:srgbClr val="565A5C">
                  <a:tint val="75000"/>
                </a:srgbClr>
              </a:solidFill>
            </a:endParaRPr>
          </a:p>
        </p:txBody>
      </p:sp>
      <p:sp>
        <p:nvSpPr>
          <p:cNvPr id="6" name="Footer Placeholder 5"/>
          <p:cNvSpPr>
            <a:spLocks noGrp="1"/>
          </p:cNvSpPr>
          <p:nvPr>
            <p:ph type="ftr" sz="quarter" idx="11"/>
          </p:nvPr>
        </p:nvSpPr>
        <p:spPr/>
        <p:txBody>
          <a:bodyPr/>
          <a:lstStyle/>
          <a:p>
            <a:endParaRPr lang="en-US">
              <a:solidFill>
                <a:srgbClr val="565A5C">
                  <a:tint val="75000"/>
                </a:srgbClr>
              </a:solidFill>
            </a:endParaRPr>
          </a:p>
        </p:txBody>
      </p:sp>
    </p:spTree>
    <p:extLst>
      <p:ext uri="{BB962C8B-B14F-4D97-AF65-F5344CB8AC3E}">
        <p14:creationId xmlns:p14="http://schemas.microsoft.com/office/powerpoint/2010/main" val="2210307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30B0C9-0708-4D6C-815B-F54458388CE6}" type="datetimeFigureOut">
              <a:rPr lang="en-US" smtClean="0">
                <a:solidFill>
                  <a:srgbClr val="565A5C">
                    <a:tint val="75000"/>
                  </a:srgbClr>
                </a:solidFill>
              </a:rPr>
              <a:pPr/>
              <a:t>10/31/18</a:t>
            </a:fld>
            <a:endParaRPr lang="en-US">
              <a:solidFill>
                <a:srgbClr val="565A5C">
                  <a:tint val="75000"/>
                </a:srgbClr>
              </a:solidFill>
            </a:endParaRPr>
          </a:p>
        </p:txBody>
      </p:sp>
      <p:sp>
        <p:nvSpPr>
          <p:cNvPr id="8" name="Footer Placeholder 7"/>
          <p:cNvSpPr>
            <a:spLocks noGrp="1"/>
          </p:cNvSpPr>
          <p:nvPr>
            <p:ph type="ftr" sz="quarter" idx="11"/>
          </p:nvPr>
        </p:nvSpPr>
        <p:spPr/>
        <p:txBody>
          <a:bodyPr/>
          <a:lstStyle/>
          <a:p>
            <a:endParaRPr lang="en-US">
              <a:solidFill>
                <a:srgbClr val="565A5C">
                  <a:tint val="75000"/>
                </a:srgbClr>
              </a:solidFill>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3AFCA286-73C7-496C-B004-1CE637468737}" type="slidenum">
              <a:rPr lang="en-US" smtClean="0">
                <a:solidFill>
                  <a:srgbClr val="565A5C"/>
                </a:solidFill>
              </a:rPr>
              <a:pPr/>
              <a:t>‹#›</a:t>
            </a:fld>
            <a:endParaRPr lang="en-US">
              <a:solidFill>
                <a:srgbClr val="565A5C"/>
              </a:solidFill>
            </a:endParaRPr>
          </a:p>
        </p:txBody>
      </p:sp>
    </p:spTree>
    <p:extLst>
      <p:ext uri="{BB962C8B-B14F-4D97-AF65-F5344CB8AC3E}">
        <p14:creationId xmlns:p14="http://schemas.microsoft.com/office/powerpoint/2010/main" val="3351962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AE15565-90B7-4B48-82A9-E3239121F5E1}" type="datetimeFigureOut">
              <a:rPr lang="en-US" smtClean="0"/>
              <a:t>10/31/18</a:t>
            </a:fld>
            <a:endParaRPr lang="en-US"/>
          </a:p>
        </p:txBody>
      </p:sp>
      <p:sp>
        <p:nvSpPr>
          <p:cNvPr id="5" name="Footer Placeholder 4"/>
          <p:cNvSpPr>
            <a:spLocks noGrp="1"/>
          </p:cNvSpPr>
          <p:nvPr>
            <p:ph type="ftr" sz="quarter" idx="11"/>
          </p:nvPr>
        </p:nvSpPr>
        <p:spPr/>
        <p:txBody>
          <a:bodyPr/>
          <a:lstStyle/>
          <a:p>
            <a:endParaRPr lang="en-US"/>
          </a:p>
        </p:txBody>
      </p:sp>
      <p:sp>
        <p:nvSpPr>
          <p:cNvPr id="11" name="Title 1"/>
          <p:cNvSpPr>
            <a:spLocks noGrp="1"/>
          </p:cNvSpPr>
          <p:nvPr>
            <p:ph type="ctrTitle"/>
          </p:nvPr>
        </p:nvSpPr>
        <p:spPr>
          <a:xfrm>
            <a:off x="457200" y="1317343"/>
            <a:ext cx="7772400" cy="2192620"/>
          </a:xfrm>
        </p:spPr>
        <p:txBody>
          <a:bodyPr anchor="b"/>
          <a:lstStyle>
            <a:lvl1pPr algn="l">
              <a:defRPr sz="6000"/>
            </a:lvl1pPr>
          </a:lstStyle>
          <a:p>
            <a:r>
              <a:rPr lang="en-US"/>
              <a:t>Click to edit Master title style</a:t>
            </a:r>
          </a:p>
        </p:txBody>
      </p:sp>
      <p:sp>
        <p:nvSpPr>
          <p:cNvPr id="12" name="Subtitle 2"/>
          <p:cNvSpPr>
            <a:spLocks noGrp="1"/>
          </p:cNvSpPr>
          <p:nvPr>
            <p:ph type="subTitle" idx="1"/>
          </p:nvPr>
        </p:nvSpPr>
        <p:spPr>
          <a:xfrm>
            <a:off x="457200" y="3602038"/>
            <a:ext cx="6858000"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95952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E15565-90B7-4B48-82A9-E3239121F5E1}" type="datetimeFigureOut">
              <a:rPr lang="en-US" smtClean="0"/>
              <a:t>10/31/18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04726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E15565-90B7-4B48-82A9-E3239121F5E1}" type="datetimeFigureOut">
              <a:rPr lang="en-US" smtClean="0"/>
              <a:t>10/31/18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557013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1240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1240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E15565-90B7-4B48-82A9-E3239121F5E1}" type="datetimeFigureOut">
              <a:rPr lang="en-US" smtClean="0"/>
              <a:t>10/31/18</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876723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30B0C9-0708-4D6C-815B-F54458388CE6}" type="datetimeFigureOut">
              <a:rPr lang="en-US" smtClean="0"/>
              <a:t>10/31/18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3AFCA286-73C7-496C-B004-1CE637468737}" type="slidenum">
              <a:rPr lang="en-US" smtClean="0"/>
              <a:t>‹#›</a:t>
            </a:fld>
            <a:endParaRPr lang="en-US"/>
          </a:p>
        </p:txBody>
      </p:sp>
    </p:spTree>
    <p:extLst>
      <p:ext uri="{BB962C8B-B14F-4D97-AF65-F5344CB8AC3E}">
        <p14:creationId xmlns:p14="http://schemas.microsoft.com/office/powerpoint/2010/main" val="1555318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2378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2378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E15565-90B7-4B48-82A9-E3239121F5E1}" type="datetimeFigureOut">
              <a:rPr lang="en-US" smtClean="0"/>
              <a:t>10/31/18</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16585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1590E34-D6B9-C048-9708-6D40DDC11ECC}" type="datetimeFigureOut">
              <a:rPr lang="en-US" smtClean="0"/>
              <a:t>10/31/18</a:t>
            </a:fld>
            <a:endParaRPr lang="en-US"/>
          </a:p>
        </p:txBody>
      </p:sp>
      <p:sp>
        <p:nvSpPr>
          <p:cNvPr id="5" name="Footer Placeholder 4"/>
          <p:cNvSpPr>
            <a:spLocks noGrp="1"/>
          </p:cNvSpPr>
          <p:nvPr>
            <p:ph type="ftr" sz="quarter" idx="11"/>
          </p:nvPr>
        </p:nvSpPr>
        <p:spPr/>
        <p:txBody>
          <a:bodyPr/>
          <a:lstStyle/>
          <a:p>
            <a:endParaRPr lang="en-US"/>
          </a:p>
        </p:txBody>
      </p:sp>
      <p:sp>
        <p:nvSpPr>
          <p:cNvPr id="13" name="Title 1"/>
          <p:cNvSpPr>
            <a:spLocks noGrp="1"/>
          </p:cNvSpPr>
          <p:nvPr>
            <p:ph type="ctrTitle"/>
          </p:nvPr>
        </p:nvSpPr>
        <p:spPr>
          <a:xfrm>
            <a:off x="457200" y="1122363"/>
            <a:ext cx="7772400" cy="2387600"/>
          </a:xfrm>
        </p:spPr>
        <p:txBody>
          <a:bodyPr anchor="b"/>
          <a:lstStyle>
            <a:lvl1pPr algn="l">
              <a:defRPr sz="6000"/>
            </a:lvl1pPr>
          </a:lstStyle>
          <a:p>
            <a:r>
              <a:rPr lang="en-US" dirty="0"/>
              <a:t>Click to edit Master title style</a:t>
            </a:r>
          </a:p>
        </p:txBody>
      </p:sp>
      <p:sp>
        <p:nvSpPr>
          <p:cNvPr id="14" name="Subtitle 2"/>
          <p:cNvSpPr>
            <a:spLocks noGrp="1"/>
          </p:cNvSpPr>
          <p:nvPr>
            <p:ph type="subTitle" idx="1"/>
          </p:nvPr>
        </p:nvSpPr>
        <p:spPr>
          <a:xfrm>
            <a:off x="457200" y="3602038"/>
            <a:ext cx="6858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04887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590E34-D6B9-C048-9708-6D40DDC11ECC}" type="datetimeFigureOut">
              <a:rPr lang="en-US" smtClean="0"/>
              <a:t>10/31/18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26388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2472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2472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590E34-D6B9-C048-9708-6D40DDC11ECC}" type="datetimeFigureOut">
              <a:rPr lang="en-US" smtClean="0"/>
              <a:t>10/31/18</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37612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12EB74A-5FC3-4344-8FF7-EF1167397809}" type="datetimeFigureOut">
              <a:rPr lang="en-US" smtClean="0"/>
              <a:t>10/31/18</a:t>
            </a:fld>
            <a:endParaRPr lang="en-US"/>
          </a:p>
        </p:txBody>
      </p:sp>
      <p:sp>
        <p:nvSpPr>
          <p:cNvPr id="5" name="Footer Placeholder 4"/>
          <p:cNvSpPr>
            <a:spLocks noGrp="1"/>
          </p:cNvSpPr>
          <p:nvPr>
            <p:ph type="ftr" sz="quarter" idx="11"/>
          </p:nvPr>
        </p:nvSpPr>
        <p:spPr/>
        <p:txBody>
          <a:bodyPr/>
          <a:lstStyle/>
          <a:p>
            <a:endParaRPr lang="en-US"/>
          </a:p>
        </p:txBody>
      </p:sp>
      <p:sp>
        <p:nvSpPr>
          <p:cNvPr id="9" name="Title 1"/>
          <p:cNvSpPr>
            <a:spLocks noGrp="1"/>
          </p:cNvSpPr>
          <p:nvPr>
            <p:ph type="ctrTitle"/>
          </p:nvPr>
        </p:nvSpPr>
        <p:spPr>
          <a:xfrm>
            <a:off x="457200" y="1122363"/>
            <a:ext cx="7772400" cy="2387600"/>
          </a:xfrm>
        </p:spPr>
        <p:txBody>
          <a:bodyPr anchor="b"/>
          <a:lstStyle>
            <a:lvl1pPr algn="l">
              <a:defRPr sz="6000"/>
            </a:lvl1pPr>
          </a:lstStyle>
          <a:p>
            <a:r>
              <a:rPr lang="en-US" dirty="0"/>
              <a:t>Click to edit Master title style</a:t>
            </a:r>
          </a:p>
        </p:txBody>
      </p:sp>
      <p:sp>
        <p:nvSpPr>
          <p:cNvPr id="10" name="Subtitle 2"/>
          <p:cNvSpPr>
            <a:spLocks noGrp="1"/>
          </p:cNvSpPr>
          <p:nvPr>
            <p:ph type="subTitle" idx="1"/>
          </p:nvPr>
        </p:nvSpPr>
        <p:spPr>
          <a:xfrm>
            <a:off x="457200" y="3602038"/>
            <a:ext cx="6858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32877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2EB74A-5FC3-4344-8FF7-EF1167397809}" type="datetimeFigureOut">
              <a:rPr lang="en-US" smtClean="0"/>
              <a:t>10/31/18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E41881-8612-0842-B2F9-5029B026B246}" type="slidenum">
              <a:rPr lang="en-US" smtClean="0"/>
              <a:t>‹#›</a:t>
            </a:fld>
            <a:endParaRPr lang="en-US"/>
          </a:p>
        </p:txBody>
      </p:sp>
    </p:spTree>
    <p:extLst>
      <p:ext uri="{BB962C8B-B14F-4D97-AF65-F5344CB8AC3E}">
        <p14:creationId xmlns:p14="http://schemas.microsoft.com/office/powerpoint/2010/main" val="3021094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2EB74A-5FC3-4344-8FF7-EF1167397809}" type="datetimeFigureOut">
              <a:rPr lang="en-US" smtClean="0"/>
              <a:t>10/31/18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E41881-8612-0842-B2F9-5029B026B246}" type="slidenum">
              <a:rPr lang="en-US" smtClean="0"/>
              <a:t>‹#›</a:t>
            </a:fld>
            <a:endParaRPr lang="en-US"/>
          </a:p>
        </p:txBody>
      </p:sp>
    </p:spTree>
    <p:extLst>
      <p:ext uri="{BB962C8B-B14F-4D97-AF65-F5344CB8AC3E}">
        <p14:creationId xmlns:p14="http://schemas.microsoft.com/office/powerpoint/2010/main" val="24433801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jpg"/><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jp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0.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5.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0.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6.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0.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7.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2757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E15565-90B7-4B48-82A9-E3239121F5E1}" type="datetimeFigureOut">
              <a:rPr lang="en-US" smtClean="0"/>
              <a:t>10/31/18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8" name="Picture 7">
            <a:extLst>
              <a:ext uri="{FF2B5EF4-FFF2-40B4-BE49-F238E27FC236}">
                <a16:creationId xmlns:a16="http://schemas.microsoft.com/office/drawing/2014/main" id="{6759B626-4439-9F4C-A5DC-BE1810C45C66}"/>
              </a:ext>
            </a:extLst>
          </p:cNvPr>
          <p:cNvPicPr>
            <a:picLocks noChangeAspect="1"/>
          </p:cNvPicPr>
          <p:nvPr userDrawn="1"/>
        </p:nvPicPr>
        <p:blipFill>
          <a:blip r:embed="rId6"/>
          <a:stretch>
            <a:fillRect/>
          </a:stretch>
        </p:blipFill>
        <p:spPr>
          <a:xfrm>
            <a:off x="151086" y="5922478"/>
            <a:ext cx="3191203" cy="719585"/>
          </a:xfrm>
          <a:prstGeom prst="rect">
            <a:avLst/>
          </a:prstGeom>
        </p:spPr>
      </p:pic>
    </p:spTree>
    <p:extLst>
      <p:ext uri="{BB962C8B-B14F-4D97-AF65-F5344CB8AC3E}">
        <p14:creationId xmlns:p14="http://schemas.microsoft.com/office/powerpoint/2010/main" val="123674879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2472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590E34-D6B9-C048-9708-6D40DDC11ECC}" type="datetimeFigureOut">
              <a:rPr lang="en-US" smtClean="0"/>
              <a:t>10/31/18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Picture 6">
            <a:extLst>
              <a:ext uri="{FF2B5EF4-FFF2-40B4-BE49-F238E27FC236}">
                <a16:creationId xmlns:a16="http://schemas.microsoft.com/office/drawing/2014/main" id="{86634702-A3D6-E44D-B6C1-C3E732FCA498}"/>
              </a:ext>
            </a:extLst>
          </p:cNvPr>
          <p:cNvPicPr>
            <a:picLocks noChangeAspect="1"/>
          </p:cNvPicPr>
          <p:nvPr userDrawn="1"/>
        </p:nvPicPr>
        <p:blipFill>
          <a:blip r:embed="rId6"/>
          <a:stretch>
            <a:fillRect/>
          </a:stretch>
        </p:blipFill>
        <p:spPr>
          <a:xfrm>
            <a:off x="140576" y="5975028"/>
            <a:ext cx="3191203" cy="719585"/>
          </a:xfrm>
          <a:prstGeom prst="rect">
            <a:avLst/>
          </a:prstGeom>
        </p:spPr>
      </p:pic>
    </p:spTree>
    <p:extLst>
      <p:ext uri="{BB962C8B-B14F-4D97-AF65-F5344CB8AC3E}">
        <p14:creationId xmlns:p14="http://schemas.microsoft.com/office/powerpoint/2010/main" val="365322759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2" r:id="rId3"/>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6210475" cy="1143000"/>
          </a:xfrm>
          <a:prstGeom prst="rect">
            <a:avLst/>
          </a:prstGeom>
        </p:spPr>
        <p:txBody>
          <a:bodyPr vert="horz" lIns="91440" tIns="45720" rIns="91440" bIns="45720" rtlCol="0" anchor="t">
            <a:normAutofit/>
          </a:bodyPr>
          <a:lstStyle/>
          <a:p>
            <a:r>
              <a:rPr lang="en-US" dirty="0"/>
              <a:t>Click to edit Master title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EB74A-5FC3-4344-8FF7-EF1167397809}" type="datetimeFigureOut">
              <a:rPr lang="en-US" smtClean="0"/>
              <a:t>10/31/18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E41881-8612-0842-B2F9-5029B026B246}" type="slidenum">
              <a:rPr lang="en-US" smtClean="0"/>
              <a:t>‹#›</a:t>
            </a:fld>
            <a:endParaRPr lang="en-US"/>
          </a:p>
        </p:txBody>
      </p:sp>
      <p:pic>
        <p:nvPicPr>
          <p:cNvPr id="8" name="Picture 7">
            <a:extLst>
              <a:ext uri="{FF2B5EF4-FFF2-40B4-BE49-F238E27FC236}">
                <a16:creationId xmlns:a16="http://schemas.microsoft.com/office/drawing/2014/main" id="{5F38CA80-108B-7645-A4EC-E72B4EE12FCA}"/>
              </a:ext>
            </a:extLst>
          </p:cNvPr>
          <p:cNvPicPr>
            <a:picLocks noChangeAspect="1"/>
          </p:cNvPicPr>
          <p:nvPr userDrawn="1"/>
        </p:nvPicPr>
        <p:blipFill>
          <a:blip r:embed="rId7"/>
          <a:stretch>
            <a:fillRect/>
          </a:stretch>
        </p:blipFill>
        <p:spPr>
          <a:xfrm>
            <a:off x="7010301" y="1015097"/>
            <a:ext cx="1785182" cy="402541"/>
          </a:xfrm>
          <a:prstGeom prst="rect">
            <a:avLst/>
          </a:prstGeom>
        </p:spPr>
      </p:pic>
    </p:spTree>
    <p:extLst>
      <p:ext uri="{BB962C8B-B14F-4D97-AF65-F5344CB8AC3E}">
        <p14:creationId xmlns:p14="http://schemas.microsoft.com/office/powerpoint/2010/main" val="385946033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7" r:id="rId3"/>
    <p:sldLayoutId id="2147483705" r:id="rId4"/>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6394796" cy="1143000"/>
          </a:xfrm>
          <a:prstGeom prst="rect">
            <a:avLst/>
          </a:prstGeom>
        </p:spPr>
        <p:txBody>
          <a:bodyPr vert="horz" lIns="91440" tIns="45720" rIns="91440" bIns="45720" rtlCol="0" anchor="t">
            <a:normAutofit/>
          </a:bodyPr>
          <a:lstStyle/>
          <a:p>
            <a:r>
              <a:rPr lang="en-US" dirty="0"/>
              <a:t>Click to edit Master title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t"/>
          <a:lstStyle>
            <a:lvl1pPr algn="l">
              <a:lnSpc>
                <a:spcPct val="70000"/>
              </a:lnSpc>
              <a:defRPr sz="1200">
                <a:solidFill>
                  <a:schemeClr val="tx1">
                    <a:tint val="75000"/>
                  </a:schemeClr>
                </a:solidFill>
              </a:defRPr>
            </a:lvl1pPr>
          </a:lstStyle>
          <a:p>
            <a:fld id="{A4122823-AF0A-8B49-8F81-1F0CD098CE86}" type="datetimeFigureOut">
              <a:rPr lang="en-US" smtClean="0"/>
              <a:pPr/>
              <a:t>10/31/18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a:lnSpc>
                <a:spcPct val="70000"/>
              </a:lnSpc>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t"/>
          <a:lstStyle>
            <a:lvl1pPr algn="r">
              <a:lnSpc>
                <a:spcPct val="70000"/>
              </a:lnSpc>
              <a:defRPr sz="1200">
                <a:solidFill>
                  <a:schemeClr val="tx1">
                    <a:tint val="75000"/>
                  </a:schemeClr>
                </a:solidFill>
              </a:defRPr>
            </a:lvl1pPr>
          </a:lstStyle>
          <a:p>
            <a:fld id="{AD1134D4-A390-EA42-BCF9-97CC83CBB361}" type="slidenum">
              <a:rPr lang="en-US" smtClean="0"/>
              <a:pPr/>
              <a:t>‹#›</a:t>
            </a:fld>
            <a:endParaRPr lang="en-US"/>
          </a:p>
        </p:txBody>
      </p:sp>
    </p:spTree>
    <p:extLst>
      <p:ext uri="{BB962C8B-B14F-4D97-AF65-F5344CB8AC3E}">
        <p14:creationId xmlns:p14="http://schemas.microsoft.com/office/powerpoint/2010/main" val="61951521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2" r:id="rId3"/>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57200" y="1600201"/>
            <a:ext cx="8229600" cy="41525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E15565-90B7-4B48-82A9-E3239121F5E1}" type="datetimeFigureOut">
              <a:rPr lang="en-US" smtClean="0">
                <a:solidFill>
                  <a:srgbClr val="565A5C">
                    <a:tint val="75000"/>
                  </a:srgbClr>
                </a:solidFill>
              </a:rPr>
              <a:pPr/>
              <a:t>10/31/18</a:t>
            </a:fld>
            <a:endParaRPr lang="en-US">
              <a:solidFill>
                <a:srgbClr val="565A5C">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565A5C">
                  <a:tint val="75000"/>
                </a:srgbClr>
              </a:solidFill>
            </a:endParaRPr>
          </a:p>
        </p:txBody>
      </p:sp>
    </p:spTree>
    <p:extLst>
      <p:ext uri="{BB962C8B-B14F-4D97-AF65-F5344CB8AC3E}">
        <p14:creationId xmlns:p14="http://schemas.microsoft.com/office/powerpoint/2010/main" val="406887369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57200" y="1600201"/>
            <a:ext cx="8229600" cy="41525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E15565-90B7-4B48-82A9-E3239121F5E1}" type="datetimeFigureOut">
              <a:rPr lang="en-US" smtClean="0">
                <a:solidFill>
                  <a:srgbClr val="565A5C">
                    <a:tint val="75000"/>
                  </a:srgbClr>
                </a:solidFill>
              </a:rPr>
              <a:pPr/>
              <a:t>10/31/18</a:t>
            </a:fld>
            <a:endParaRPr lang="en-US">
              <a:solidFill>
                <a:srgbClr val="565A5C">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565A5C">
                  <a:tint val="75000"/>
                </a:srgbClr>
              </a:solidFill>
            </a:endParaRPr>
          </a:p>
        </p:txBody>
      </p:sp>
    </p:spTree>
    <p:extLst>
      <p:ext uri="{BB962C8B-B14F-4D97-AF65-F5344CB8AC3E}">
        <p14:creationId xmlns:p14="http://schemas.microsoft.com/office/powerpoint/2010/main" val="10311759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57200" y="1600201"/>
            <a:ext cx="8229600" cy="41525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E15565-90B7-4B48-82A9-E3239121F5E1}" type="datetimeFigureOut">
              <a:rPr lang="en-US" smtClean="0"/>
              <a:t>10/31/18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92207499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1.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SjdP-7N7RAhUJQiYKHQkKAdoQjRwIBw&amp;url=http://www.parents.com/toddlers-preschoolers/development/executive-function-skills/&amp;bvm=bv.145063293,d.amc&amp;psig=AFQjCNEpiep1orOxsXlTd42mgVY0n_nKkQ&amp;ust=1485486998663137" TargetMode="External"/><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0ahUKEwinhMiFjujRAhWDNSYKHebjCQUQjRwIBw&amp;url=https://blog.nebraskachildren.org/2014/01/06/meet-the-executive-functions-the-key-to-brains-that-work-like-they-should/&amp;bvm=bv.145822982,d.amc&amp;psig=AFQjCNF7ouEw0fnX4tTcwS57ACzKe_i05A&amp;ust=1485805236499416" TargetMode="External"/><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61tLrj-jRAhUE7iYKHRDjCFkQjRwIBw&amp;url=http://likesuccess.com/topics/7832/air-traffic-control&amp;bvm=bv.145822982,d.amc&amp;psig=AFQjCNEn0PvyZ8gVkcISP6h7KGMQ19k-iQ&amp;ust=1485805452603650" TargetMode="External"/><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4.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5.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hyperlink" Target="mailto:Debbie.sharp@cchmc.org" TargetMode="External"/><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1.xml"/><Relationship Id="rId1" Type="http://schemas.openxmlformats.org/officeDocument/2006/relationships/slideLayout" Target="../slideLayouts/slideLayout10.xml"/><Relationship Id="rId4" Type="http://schemas.openxmlformats.org/officeDocument/2006/relationships/image" Target="../media/image2.jpg"/></Relationships>
</file>

<file path=ppt/slides/_rels/slide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2.xml"/><Relationship Id="rId1" Type="http://schemas.openxmlformats.org/officeDocument/2006/relationships/slideLayout" Target="../slideLayouts/slideLayout10.xml"/><Relationship Id="rId5" Type="http://schemas.openxmlformats.org/officeDocument/2006/relationships/image" Target="../media/image2.jpg"/><Relationship Id="rId4" Type="http://schemas.openxmlformats.org/officeDocument/2006/relationships/hyperlink" Target="https://joiningforcesforchildren.org/" TargetMode="Externa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hyperlink" Target="https://www.polleverywhere.com/free_text_polls/1WScy6D9vffrm0w" TargetMode="External"/><Relationship Id="rId5" Type="http://schemas.openxmlformats.org/officeDocument/2006/relationships/hyperlink" Target="https://www.liveslides.com/download" TargetMode="External"/><Relationship Id="rId4" Type="http://schemas.openxmlformats.org/officeDocument/2006/relationships/image" Target="../media/image53.png"/></Relationships>
</file>

<file path=ppt/slides/_rels/slide84.xml.rels><?xml version="1.0" encoding="UTF-8" standalone="yes"?>
<Relationships xmlns="http://schemas.openxmlformats.org/package/2006/relationships"><Relationship Id="rId3" Type="http://schemas.openxmlformats.org/officeDocument/2006/relationships/hyperlink" Target="https://joiningforcesforchildren.org/" TargetMode="External"/><Relationship Id="rId2" Type="http://schemas.openxmlformats.org/officeDocument/2006/relationships/notesSlide" Target="../notesSlides/notesSlide84.xml"/><Relationship Id="rId1" Type="http://schemas.openxmlformats.org/officeDocument/2006/relationships/slideLayout" Target="../slideLayouts/slideLayout8.xml"/><Relationship Id="rId6" Type="http://schemas.openxmlformats.org/officeDocument/2006/relationships/hyperlink" Target="https://www.ted.com/talks/nadine_burke_harris_how_childhood_trauma_affects_health_across_a_lifetime" TargetMode="External"/><Relationship Id="rId5" Type="http://schemas.openxmlformats.org/officeDocument/2006/relationships/hyperlink" Target="https://www.cdc.gov/violenceprevention/acestudy" TargetMode="External"/><Relationship Id="rId4" Type="http://schemas.openxmlformats.org/officeDocument/2006/relationships/hyperlink" Target="https://developingchild.harvard.ed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aturation sat="14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28003"/>
            <a:ext cx="9144000" cy="2387600"/>
          </a:xfrm>
        </p:spPr>
        <p:txBody>
          <a:bodyPr>
            <a:normAutofit/>
          </a:bodyPr>
          <a:lstStyle/>
          <a:p>
            <a:pPr algn="ctr"/>
            <a:r>
              <a:rPr lang="en-US" sz="4000" b="1" dirty="0">
                <a:solidFill>
                  <a:srgbClr val="FFF9EF"/>
                </a:solidFill>
              </a:rPr>
              <a:t>Biological Impact of </a:t>
            </a:r>
            <a:r>
              <a:rPr lang="en-US" sz="4000" b="1">
                <a:solidFill>
                  <a:srgbClr val="FFF9EF"/>
                </a:solidFill>
              </a:rPr>
              <a:t>Adverse Childhood </a:t>
            </a:r>
            <a:r>
              <a:rPr lang="en-US" sz="4000" b="1" dirty="0">
                <a:solidFill>
                  <a:srgbClr val="FFF9EF"/>
                </a:solidFill>
              </a:rPr>
              <a:t>Experiences (ACES), </a:t>
            </a:r>
            <a:br>
              <a:rPr lang="en-US" sz="4000" b="1" dirty="0">
                <a:solidFill>
                  <a:srgbClr val="FFF9EF"/>
                </a:solidFill>
              </a:rPr>
            </a:br>
            <a:r>
              <a:rPr lang="en-US" sz="4000" b="1" dirty="0">
                <a:solidFill>
                  <a:srgbClr val="FFF9EF"/>
                </a:solidFill>
              </a:rPr>
              <a:t>Toxic Stress and Resilience</a:t>
            </a:r>
          </a:p>
        </p:txBody>
      </p:sp>
      <p:sp>
        <p:nvSpPr>
          <p:cNvPr id="3" name="Subtitle 2"/>
          <p:cNvSpPr>
            <a:spLocks noGrp="1"/>
          </p:cNvSpPr>
          <p:nvPr>
            <p:ph type="subTitle" idx="1"/>
          </p:nvPr>
        </p:nvSpPr>
        <p:spPr>
          <a:xfrm>
            <a:off x="0" y="3602038"/>
            <a:ext cx="9144000" cy="1655762"/>
          </a:xfrm>
        </p:spPr>
        <p:txBody>
          <a:bodyPr>
            <a:normAutofit/>
          </a:bodyPr>
          <a:lstStyle/>
          <a:p>
            <a:pPr algn="ctr"/>
            <a:r>
              <a:rPr lang="en-US" sz="2000" b="1" dirty="0">
                <a:solidFill>
                  <a:srgbClr val="FFF9EF"/>
                </a:solidFill>
              </a:rPr>
              <a:t>Robert Shapiro, MD &amp; Anita Shah, DO, MPH</a:t>
            </a:r>
          </a:p>
          <a:p>
            <a:pPr algn="ctr"/>
            <a:r>
              <a:rPr lang="en-US" sz="2000" b="1" dirty="0">
                <a:solidFill>
                  <a:srgbClr val="FFF9EF"/>
                </a:solidFill>
              </a:rPr>
              <a:t>Mayerson Center for Safe and </a:t>
            </a:r>
            <a:r>
              <a:rPr lang="en-US" sz="2000" b="1">
                <a:solidFill>
                  <a:srgbClr val="FFF9EF"/>
                </a:solidFill>
              </a:rPr>
              <a:t>Healthy Children</a:t>
            </a:r>
            <a:endParaRPr lang="en-US" sz="2000" b="1" dirty="0">
              <a:solidFill>
                <a:srgbClr val="FFF9EF"/>
              </a:solidFill>
            </a:endParaRPr>
          </a:p>
        </p:txBody>
      </p:sp>
    </p:spTree>
    <p:extLst>
      <p:ext uri="{BB962C8B-B14F-4D97-AF65-F5344CB8AC3E}">
        <p14:creationId xmlns:p14="http://schemas.microsoft.com/office/powerpoint/2010/main" val="1230510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478"/>
            <a:ext cx="6210475" cy="1143000"/>
          </a:xfrm>
        </p:spPr>
        <p:txBody>
          <a:bodyPr>
            <a:normAutofit fontScale="90000"/>
          </a:bodyPr>
          <a:lstStyle/>
          <a:p>
            <a:r>
              <a:rPr lang="en-US" dirty="0"/>
              <a:t>Cumulative ACEs and Chronic Disease</a:t>
            </a:r>
          </a:p>
        </p:txBody>
      </p:sp>
      <p:pic>
        <p:nvPicPr>
          <p:cNvPr id="4" name="Picture 3"/>
          <p:cNvPicPr/>
          <p:nvPr/>
        </p:nvPicPr>
        <p:blipFill rotWithShape="1">
          <a:blip r:embed="rId3"/>
          <a:srcRect t="25000"/>
          <a:stretch/>
        </p:blipFill>
        <p:spPr>
          <a:xfrm>
            <a:off x="0" y="1714500"/>
            <a:ext cx="9144000" cy="5143500"/>
          </a:xfrm>
          <a:prstGeom prst="rect">
            <a:avLst/>
          </a:prstGeom>
        </p:spPr>
      </p:pic>
    </p:spTree>
    <p:extLst>
      <p:ext uri="{BB962C8B-B14F-4D97-AF65-F5344CB8AC3E}">
        <p14:creationId xmlns:p14="http://schemas.microsoft.com/office/powerpoint/2010/main" val="1304401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355" y="274638"/>
            <a:ext cx="6432915" cy="1143000"/>
          </a:xfrm>
        </p:spPr>
        <p:txBody>
          <a:bodyPr>
            <a:noAutofit/>
          </a:bodyPr>
          <a:lstStyle/>
          <a:p>
            <a:r>
              <a:rPr lang="en-US" sz="4000" dirty="0"/>
              <a:t>ACEs and Chronic Disease</a:t>
            </a:r>
          </a:p>
        </p:txBody>
      </p:sp>
      <p:sp>
        <p:nvSpPr>
          <p:cNvPr id="4" name="Rectangle 3"/>
          <p:cNvSpPr txBox="1">
            <a:spLocks noChangeArrowheads="1"/>
          </p:cNvSpPr>
          <p:nvPr/>
        </p:nvSpPr>
        <p:spPr>
          <a:xfrm>
            <a:off x="299355" y="1734385"/>
            <a:ext cx="8659587" cy="392496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altLang="en-US" dirty="0"/>
              <a:t>4 or more ACEs increase adjusted</a:t>
            </a:r>
            <a:r>
              <a:rPr lang="en-US" altLang="en-US" baseline="30000" dirty="0"/>
              <a:t>†</a:t>
            </a:r>
            <a:r>
              <a:rPr lang="en-US" altLang="en-US" dirty="0"/>
              <a:t> odds ratio:</a:t>
            </a:r>
          </a:p>
          <a:p>
            <a:pPr lvl="1">
              <a:spcBef>
                <a:spcPts val="1200"/>
              </a:spcBef>
              <a:buFont typeface="Wingdings" panose="05000000000000000000" pitchFamily="2" charset="2"/>
              <a:buChar char="Ø"/>
            </a:pPr>
            <a:r>
              <a:rPr lang="en-US" altLang="en-US" dirty="0"/>
              <a:t>Ischemic heart disease - </a:t>
            </a:r>
            <a:r>
              <a:rPr lang="en-US" altLang="en-US" dirty="0">
                <a:solidFill>
                  <a:srgbClr val="00B0F0"/>
                </a:solidFill>
              </a:rPr>
              <a:t>2.2 times</a:t>
            </a:r>
          </a:p>
          <a:p>
            <a:pPr lvl="1">
              <a:spcBef>
                <a:spcPts val="1200"/>
              </a:spcBef>
              <a:buFont typeface="Wingdings" panose="05000000000000000000" pitchFamily="2" charset="2"/>
              <a:buChar char="Ø"/>
            </a:pPr>
            <a:r>
              <a:rPr lang="en-US" altLang="en-US" dirty="0"/>
              <a:t>Any cancer - </a:t>
            </a:r>
            <a:r>
              <a:rPr lang="en-US" altLang="en-US" dirty="0">
                <a:solidFill>
                  <a:srgbClr val="00B0F0"/>
                </a:solidFill>
              </a:rPr>
              <a:t>1.9 times</a:t>
            </a:r>
          </a:p>
          <a:p>
            <a:pPr lvl="1">
              <a:spcBef>
                <a:spcPts val="1200"/>
              </a:spcBef>
              <a:buFont typeface="Wingdings" panose="05000000000000000000" pitchFamily="2" charset="2"/>
              <a:buChar char="Ø"/>
            </a:pPr>
            <a:r>
              <a:rPr lang="en-US" altLang="en-US" dirty="0"/>
              <a:t>Stroke - </a:t>
            </a:r>
            <a:r>
              <a:rPr lang="en-US" altLang="en-US" dirty="0">
                <a:solidFill>
                  <a:srgbClr val="00B0F0"/>
                </a:solidFill>
              </a:rPr>
              <a:t>2.4 times</a:t>
            </a:r>
          </a:p>
          <a:p>
            <a:pPr lvl="1">
              <a:spcBef>
                <a:spcPts val="1200"/>
              </a:spcBef>
              <a:buFont typeface="Wingdings" panose="05000000000000000000" pitchFamily="2" charset="2"/>
              <a:buChar char="Ø"/>
            </a:pPr>
            <a:r>
              <a:rPr lang="en-US" altLang="en-US" dirty="0"/>
              <a:t>Chronic bronchitis/emphysema -</a:t>
            </a:r>
            <a:r>
              <a:rPr lang="en-US" altLang="en-US" dirty="0">
                <a:solidFill>
                  <a:srgbClr val="00B0F0"/>
                </a:solidFill>
              </a:rPr>
              <a:t>3.9 times</a:t>
            </a:r>
          </a:p>
          <a:p>
            <a:pPr lvl="1">
              <a:spcBef>
                <a:spcPts val="1200"/>
              </a:spcBef>
              <a:buFont typeface="Wingdings" panose="05000000000000000000" pitchFamily="2" charset="2"/>
              <a:buChar char="Ø"/>
            </a:pPr>
            <a:r>
              <a:rPr lang="en-US" altLang="en-US" dirty="0"/>
              <a:t>Diabetes - </a:t>
            </a:r>
            <a:r>
              <a:rPr lang="en-US" altLang="en-US" dirty="0">
                <a:solidFill>
                  <a:srgbClr val="00B0F0"/>
                </a:solidFill>
              </a:rPr>
              <a:t>1.6 times</a:t>
            </a:r>
          </a:p>
          <a:p>
            <a:pPr lvl="1">
              <a:spcBef>
                <a:spcPts val="1200"/>
              </a:spcBef>
              <a:buFont typeface="Wingdings" panose="05000000000000000000" pitchFamily="2" charset="2"/>
              <a:buChar char="Ø"/>
            </a:pPr>
            <a:r>
              <a:rPr lang="en-US" altLang="en-US" dirty="0"/>
              <a:t>Hepatitis - </a:t>
            </a:r>
            <a:r>
              <a:rPr lang="en-US" altLang="en-US" dirty="0">
                <a:solidFill>
                  <a:srgbClr val="00B0F0"/>
                </a:solidFill>
              </a:rPr>
              <a:t>2.4 times</a:t>
            </a:r>
          </a:p>
        </p:txBody>
      </p:sp>
      <p:sp>
        <p:nvSpPr>
          <p:cNvPr id="5" name="Rectangle 5"/>
          <p:cNvSpPr>
            <a:spLocks noChangeArrowheads="1"/>
          </p:cNvSpPr>
          <p:nvPr/>
        </p:nvSpPr>
        <p:spPr bwMode="auto">
          <a:xfrm>
            <a:off x="4183044" y="5976099"/>
            <a:ext cx="5621337"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nchor="ctr">
            <a:spAutoFit/>
          </a:bodyPr>
          <a:lstStyle/>
          <a:p>
            <a:pPr eaLnBrk="0" hangingPunct="0">
              <a:spcBef>
                <a:spcPct val="20000"/>
              </a:spcBef>
            </a:pPr>
            <a:r>
              <a:rPr lang="en-US" altLang="en-US" sz="2400" baseline="30000" dirty="0"/>
              <a:t>† adjusted for age, gender, race and education</a:t>
            </a:r>
          </a:p>
        </p:txBody>
      </p:sp>
      <p:sp>
        <p:nvSpPr>
          <p:cNvPr id="6" name="TextBox 5"/>
          <p:cNvSpPr txBox="1"/>
          <p:nvPr/>
        </p:nvSpPr>
        <p:spPr>
          <a:xfrm>
            <a:off x="0" y="6663690"/>
            <a:ext cx="6503670" cy="507831"/>
          </a:xfrm>
          <a:prstGeom prst="rect">
            <a:avLst/>
          </a:prstGeom>
          <a:noFill/>
        </p:spPr>
        <p:txBody>
          <a:bodyPr wrap="square" rtlCol="0">
            <a:spAutoFit/>
          </a:bodyPr>
          <a:lstStyle/>
          <a:p>
            <a:r>
              <a:rPr lang="en-US" altLang="en-US" sz="900" dirty="0"/>
              <a:t>Source: </a:t>
            </a:r>
            <a:r>
              <a:rPr lang="en-US" altLang="en-US" sz="900" dirty="0" err="1"/>
              <a:t>Felitti</a:t>
            </a:r>
            <a:r>
              <a:rPr lang="en-US" altLang="en-US" sz="900" dirty="0"/>
              <a:t>, </a:t>
            </a:r>
            <a:r>
              <a:rPr lang="en-US" altLang="en-US" sz="900" dirty="0" err="1"/>
              <a:t>Anda</a:t>
            </a:r>
            <a:r>
              <a:rPr lang="en-US" altLang="en-US" sz="900" dirty="0"/>
              <a:t> et al., Am J </a:t>
            </a:r>
            <a:r>
              <a:rPr lang="en-US" altLang="en-US" sz="900" dirty="0" err="1"/>
              <a:t>Prev</a:t>
            </a:r>
            <a:r>
              <a:rPr lang="en-US" altLang="en-US" sz="900" dirty="0"/>
              <a:t> Med., 1998 14(4), pp 245-258</a:t>
            </a:r>
          </a:p>
          <a:p>
            <a:endParaRPr lang="en-US" dirty="0"/>
          </a:p>
        </p:txBody>
      </p:sp>
    </p:spTree>
    <p:extLst>
      <p:ext uri="{BB962C8B-B14F-4D97-AF65-F5344CB8AC3E}">
        <p14:creationId xmlns:p14="http://schemas.microsoft.com/office/powerpoint/2010/main" val="2960723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The ACE Study Results</a:t>
            </a:r>
          </a:p>
        </p:txBody>
      </p:sp>
      <p:graphicFrame>
        <p:nvGraphicFramePr>
          <p:cNvPr id="6" name="Table 5"/>
          <p:cNvGraphicFramePr>
            <a:graphicFrameLocks noGrp="1"/>
          </p:cNvGraphicFramePr>
          <p:nvPr>
            <p:extLst>
              <p:ext uri="{D42A27DB-BD31-4B8C-83A1-F6EECF244321}">
                <p14:modId xmlns:p14="http://schemas.microsoft.com/office/powerpoint/2010/main" val="2621834666"/>
              </p:ext>
            </p:extLst>
          </p:nvPr>
        </p:nvGraphicFramePr>
        <p:xfrm>
          <a:off x="324381" y="1006769"/>
          <a:ext cx="6706263" cy="5442612"/>
        </p:xfrm>
        <a:graphic>
          <a:graphicData uri="http://schemas.openxmlformats.org/drawingml/2006/table">
            <a:tbl>
              <a:tblPr firstRow="1" bandRow="1">
                <a:tableStyleId>{7DF18680-E054-41AD-8BC1-D1AEF772440D}</a:tableStyleId>
              </a:tblPr>
              <a:tblGrid>
                <a:gridCol w="3943191">
                  <a:extLst>
                    <a:ext uri="{9D8B030D-6E8A-4147-A177-3AD203B41FA5}">
                      <a16:colId xmlns:a16="http://schemas.microsoft.com/office/drawing/2014/main" val="20000"/>
                    </a:ext>
                  </a:extLst>
                </a:gridCol>
                <a:gridCol w="2763072">
                  <a:extLst>
                    <a:ext uri="{9D8B030D-6E8A-4147-A177-3AD203B41FA5}">
                      <a16:colId xmlns:a16="http://schemas.microsoft.com/office/drawing/2014/main" val="20001"/>
                    </a:ext>
                  </a:extLst>
                </a:gridCol>
              </a:tblGrid>
              <a:tr h="388758">
                <a:tc gridSpan="2">
                  <a:txBody>
                    <a:bodyPr/>
                    <a:lstStyle/>
                    <a:p>
                      <a:pPr algn="ctr"/>
                      <a:r>
                        <a:rPr lang="en-US" dirty="0"/>
                        <a:t>Adverse</a:t>
                      </a:r>
                      <a:r>
                        <a:rPr lang="en-US" baseline="0" dirty="0"/>
                        <a:t> Childhood Experiences (First 18 Years of Life)</a:t>
                      </a:r>
                      <a:endParaRPr lang="en-US" dirty="0"/>
                    </a:p>
                  </a:txBody>
                  <a:tcPr>
                    <a:solidFill>
                      <a:srgbClr val="59B8DA"/>
                    </a:solidFill>
                  </a:tcPr>
                </a:tc>
                <a:tc hMerge="1">
                  <a:txBody>
                    <a:bodyPr/>
                    <a:lstStyle/>
                    <a:p>
                      <a:endParaRPr lang="en-US" dirty="0"/>
                    </a:p>
                  </a:txBody>
                  <a:tcPr/>
                </a:tc>
                <a:extLst>
                  <a:ext uri="{0D108BD9-81ED-4DB2-BD59-A6C34878D82A}">
                    <a16:rowId xmlns:a16="http://schemas.microsoft.com/office/drawing/2014/main" val="10000"/>
                  </a:ext>
                </a:extLst>
              </a:tr>
              <a:tr h="388758">
                <a:tc gridSpan="2">
                  <a:txBody>
                    <a:bodyPr/>
                    <a:lstStyle/>
                    <a:p>
                      <a:pPr algn="l"/>
                      <a:r>
                        <a:rPr lang="en-US" dirty="0"/>
                        <a:t>Abuse</a:t>
                      </a:r>
                    </a:p>
                  </a:txBody>
                  <a:tcPr>
                    <a:solidFill>
                      <a:srgbClr val="98D3E8"/>
                    </a:solidFill>
                  </a:tcPr>
                </a:tc>
                <a:tc hMerge="1">
                  <a:txBody>
                    <a:bodyPr/>
                    <a:lstStyle/>
                    <a:p>
                      <a:pPr algn="ctr"/>
                      <a:endParaRPr lang="en-US" dirty="0"/>
                    </a:p>
                  </a:txBody>
                  <a:tcPr>
                    <a:solidFill>
                      <a:srgbClr val="98D3E8"/>
                    </a:solidFill>
                  </a:tcPr>
                </a:tc>
                <a:extLst>
                  <a:ext uri="{0D108BD9-81ED-4DB2-BD59-A6C34878D82A}">
                    <a16:rowId xmlns:a16="http://schemas.microsoft.com/office/drawing/2014/main" val="10001"/>
                  </a:ext>
                </a:extLst>
              </a:tr>
              <a:tr h="388758">
                <a:tc>
                  <a:txBody>
                    <a:bodyPr/>
                    <a:lstStyle/>
                    <a:p>
                      <a:pPr lvl="1" algn="l"/>
                      <a:r>
                        <a:rPr lang="en-US" dirty="0"/>
                        <a:t>Emotional</a:t>
                      </a:r>
                      <a:r>
                        <a:rPr lang="en-US" baseline="0" dirty="0"/>
                        <a:t> abuse</a:t>
                      </a:r>
                    </a:p>
                  </a:txBody>
                  <a:tcPr>
                    <a:solidFill>
                      <a:srgbClr val="D3ECF5"/>
                    </a:solidFill>
                  </a:tcPr>
                </a:tc>
                <a:tc>
                  <a:txBody>
                    <a:bodyPr/>
                    <a:lstStyle/>
                    <a:p>
                      <a:pPr algn="ctr"/>
                      <a:r>
                        <a:rPr lang="en-US" dirty="0"/>
                        <a:t>11%</a:t>
                      </a:r>
                    </a:p>
                  </a:txBody>
                  <a:tcPr>
                    <a:solidFill>
                      <a:srgbClr val="D3ECF5"/>
                    </a:solidFill>
                  </a:tcPr>
                </a:tc>
                <a:extLst>
                  <a:ext uri="{0D108BD9-81ED-4DB2-BD59-A6C34878D82A}">
                    <a16:rowId xmlns:a16="http://schemas.microsoft.com/office/drawing/2014/main" val="10002"/>
                  </a:ext>
                </a:extLst>
              </a:tr>
              <a:tr h="388758">
                <a:tc>
                  <a:txBody>
                    <a:bodyPr/>
                    <a:lstStyle/>
                    <a:p>
                      <a:pPr lvl="1" algn="l"/>
                      <a:r>
                        <a:rPr lang="en-US" dirty="0"/>
                        <a:t>Physical abuse</a:t>
                      </a:r>
                    </a:p>
                  </a:txBody>
                  <a:tcPr>
                    <a:solidFill>
                      <a:srgbClr val="D3ECF5"/>
                    </a:solidFill>
                  </a:tcPr>
                </a:tc>
                <a:tc>
                  <a:txBody>
                    <a:bodyPr/>
                    <a:lstStyle/>
                    <a:p>
                      <a:pPr algn="ctr"/>
                      <a:r>
                        <a:rPr lang="en-US" dirty="0"/>
                        <a:t>28%</a:t>
                      </a:r>
                    </a:p>
                  </a:txBody>
                  <a:tcPr>
                    <a:solidFill>
                      <a:srgbClr val="D3ECF5"/>
                    </a:solidFill>
                  </a:tcPr>
                </a:tc>
                <a:extLst>
                  <a:ext uri="{0D108BD9-81ED-4DB2-BD59-A6C34878D82A}">
                    <a16:rowId xmlns:a16="http://schemas.microsoft.com/office/drawing/2014/main" val="10003"/>
                  </a:ext>
                </a:extLst>
              </a:tr>
              <a:tr h="388758">
                <a:tc>
                  <a:txBody>
                    <a:bodyPr/>
                    <a:lstStyle/>
                    <a:p>
                      <a:pPr lvl="1" algn="l"/>
                      <a:r>
                        <a:rPr lang="en-US" dirty="0"/>
                        <a:t>Sexual abuse</a:t>
                      </a:r>
                    </a:p>
                  </a:txBody>
                  <a:tcPr>
                    <a:solidFill>
                      <a:srgbClr val="D3ECF5"/>
                    </a:solidFill>
                  </a:tcPr>
                </a:tc>
                <a:tc>
                  <a:txBody>
                    <a:bodyPr/>
                    <a:lstStyle/>
                    <a:p>
                      <a:pPr algn="ctr"/>
                      <a:r>
                        <a:rPr lang="en-US" dirty="0"/>
                        <a:t>21%</a:t>
                      </a:r>
                    </a:p>
                  </a:txBody>
                  <a:tcPr>
                    <a:solidFill>
                      <a:srgbClr val="D3ECF5"/>
                    </a:solidFill>
                  </a:tcPr>
                </a:tc>
                <a:extLst>
                  <a:ext uri="{0D108BD9-81ED-4DB2-BD59-A6C34878D82A}">
                    <a16:rowId xmlns:a16="http://schemas.microsoft.com/office/drawing/2014/main" val="10004"/>
                  </a:ext>
                </a:extLst>
              </a:tr>
              <a:tr h="388758">
                <a:tc gridSpan="2">
                  <a:txBody>
                    <a:bodyPr/>
                    <a:lstStyle/>
                    <a:p>
                      <a:pPr algn="l"/>
                      <a:r>
                        <a:rPr lang="en-US" dirty="0"/>
                        <a:t>Neglect</a:t>
                      </a:r>
                    </a:p>
                  </a:txBody>
                  <a:tcPr>
                    <a:solidFill>
                      <a:srgbClr val="98D3E8"/>
                    </a:solidFill>
                  </a:tcPr>
                </a:tc>
                <a:tc hMerge="1">
                  <a:txBody>
                    <a:bodyPr/>
                    <a:lstStyle/>
                    <a:p>
                      <a:pPr algn="ctr"/>
                      <a:endParaRPr lang="en-US" dirty="0"/>
                    </a:p>
                  </a:txBody>
                  <a:tcPr>
                    <a:solidFill>
                      <a:srgbClr val="98D3E8"/>
                    </a:solidFill>
                  </a:tcPr>
                </a:tc>
                <a:extLst>
                  <a:ext uri="{0D108BD9-81ED-4DB2-BD59-A6C34878D82A}">
                    <a16:rowId xmlns:a16="http://schemas.microsoft.com/office/drawing/2014/main" val="10005"/>
                  </a:ext>
                </a:extLst>
              </a:tr>
              <a:tr h="388758">
                <a:tc>
                  <a:txBody>
                    <a:bodyPr/>
                    <a:lstStyle/>
                    <a:p>
                      <a:pPr lvl="1" algn="l"/>
                      <a:r>
                        <a:rPr lang="en-US" dirty="0"/>
                        <a:t>Emotional neglect</a:t>
                      </a:r>
                    </a:p>
                  </a:txBody>
                  <a:tcPr>
                    <a:solidFill>
                      <a:srgbClr val="D3ECF5"/>
                    </a:solidFill>
                  </a:tcPr>
                </a:tc>
                <a:tc>
                  <a:txBody>
                    <a:bodyPr/>
                    <a:lstStyle/>
                    <a:p>
                      <a:pPr algn="ctr"/>
                      <a:r>
                        <a:rPr lang="en-US" dirty="0"/>
                        <a:t>15%</a:t>
                      </a:r>
                    </a:p>
                  </a:txBody>
                  <a:tcPr>
                    <a:solidFill>
                      <a:srgbClr val="D3ECF5"/>
                    </a:solidFill>
                  </a:tcPr>
                </a:tc>
                <a:extLst>
                  <a:ext uri="{0D108BD9-81ED-4DB2-BD59-A6C34878D82A}">
                    <a16:rowId xmlns:a16="http://schemas.microsoft.com/office/drawing/2014/main" val="10006"/>
                  </a:ext>
                </a:extLst>
              </a:tr>
              <a:tr h="388758">
                <a:tc>
                  <a:txBody>
                    <a:bodyPr/>
                    <a:lstStyle/>
                    <a:p>
                      <a:pPr lvl="1" algn="l"/>
                      <a:r>
                        <a:rPr lang="en-US" dirty="0"/>
                        <a:t>Physical neglect</a:t>
                      </a:r>
                    </a:p>
                  </a:txBody>
                  <a:tcPr>
                    <a:solidFill>
                      <a:srgbClr val="D3ECF5"/>
                    </a:solidFill>
                  </a:tcPr>
                </a:tc>
                <a:tc>
                  <a:txBody>
                    <a:bodyPr/>
                    <a:lstStyle/>
                    <a:p>
                      <a:pPr algn="ctr"/>
                      <a:r>
                        <a:rPr lang="en-US" dirty="0"/>
                        <a:t>10%</a:t>
                      </a:r>
                    </a:p>
                  </a:txBody>
                  <a:tcPr>
                    <a:solidFill>
                      <a:srgbClr val="D3ECF5"/>
                    </a:solidFill>
                  </a:tcPr>
                </a:tc>
                <a:extLst>
                  <a:ext uri="{0D108BD9-81ED-4DB2-BD59-A6C34878D82A}">
                    <a16:rowId xmlns:a16="http://schemas.microsoft.com/office/drawing/2014/main" val="10007"/>
                  </a:ext>
                </a:extLst>
              </a:tr>
              <a:tr h="388758">
                <a:tc gridSpan="2">
                  <a:txBody>
                    <a:bodyPr/>
                    <a:lstStyle/>
                    <a:p>
                      <a:pPr lvl="0" algn="l"/>
                      <a:r>
                        <a:rPr lang="en-US" dirty="0"/>
                        <a:t>Household Challenges</a:t>
                      </a:r>
                    </a:p>
                  </a:txBody>
                  <a:tcPr>
                    <a:solidFill>
                      <a:srgbClr val="98D3E8"/>
                    </a:solidFill>
                  </a:tcPr>
                </a:tc>
                <a:tc hMerge="1">
                  <a:txBody>
                    <a:bodyPr/>
                    <a:lstStyle/>
                    <a:p>
                      <a:pPr algn="ctr"/>
                      <a:endParaRPr lang="en-US" dirty="0"/>
                    </a:p>
                  </a:txBody>
                  <a:tcPr>
                    <a:solidFill>
                      <a:srgbClr val="98D3E8"/>
                    </a:solidFill>
                  </a:tcPr>
                </a:tc>
                <a:extLst>
                  <a:ext uri="{0D108BD9-81ED-4DB2-BD59-A6C34878D82A}">
                    <a16:rowId xmlns:a16="http://schemas.microsoft.com/office/drawing/2014/main" val="10008"/>
                  </a:ext>
                </a:extLst>
              </a:tr>
              <a:tr h="388758">
                <a:tc>
                  <a:txBody>
                    <a:bodyPr/>
                    <a:lstStyle/>
                    <a:p>
                      <a:pPr lvl="1"/>
                      <a:r>
                        <a:rPr lang="en-US" sz="1800" dirty="0"/>
                        <a:t>Mother treated violently</a:t>
                      </a:r>
                    </a:p>
                  </a:txBody>
                  <a:tcPr>
                    <a:solidFill>
                      <a:srgbClr val="D3ECF5"/>
                    </a:solidFill>
                  </a:tcPr>
                </a:tc>
                <a:tc>
                  <a:txBody>
                    <a:bodyPr/>
                    <a:lstStyle/>
                    <a:p>
                      <a:pPr algn="ctr"/>
                      <a:r>
                        <a:rPr lang="en-US" dirty="0"/>
                        <a:t>13%</a:t>
                      </a:r>
                    </a:p>
                  </a:txBody>
                  <a:tcPr>
                    <a:solidFill>
                      <a:srgbClr val="D3ECF5"/>
                    </a:solidFill>
                  </a:tcPr>
                </a:tc>
                <a:extLst>
                  <a:ext uri="{0D108BD9-81ED-4DB2-BD59-A6C34878D82A}">
                    <a16:rowId xmlns:a16="http://schemas.microsoft.com/office/drawing/2014/main" val="10009"/>
                  </a:ext>
                </a:extLst>
              </a:tr>
              <a:tr h="388758">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sz="1800" dirty="0"/>
                        <a:t>Household substance abuse</a:t>
                      </a:r>
                    </a:p>
                  </a:txBody>
                  <a:tcPr>
                    <a:solidFill>
                      <a:srgbClr val="D3ECF5"/>
                    </a:solidFill>
                  </a:tcPr>
                </a:tc>
                <a:tc>
                  <a:txBody>
                    <a:bodyPr/>
                    <a:lstStyle/>
                    <a:p>
                      <a:pPr algn="ctr"/>
                      <a:r>
                        <a:rPr lang="en-US" dirty="0"/>
                        <a:t>28%</a:t>
                      </a:r>
                    </a:p>
                  </a:txBody>
                  <a:tcPr>
                    <a:solidFill>
                      <a:srgbClr val="D3ECF5"/>
                    </a:solidFill>
                  </a:tcPr>
                </a:tc>
                <a:extLst>
                  <a:ext uri="{0D108BD9-81ED-4DB2-BD59-A6C34878D82A}">
                    <a16:rowId xmlns:a16="http://schemas.microsoft.com/office/drawing/2014/main" val="10010"/>
                  </a:ext>
                </a:extLst>
              </a:tr>
              <a:tr h="388758">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sz="1800" dirty="0"/>
                        <a:t>Mental illness in household</a:t>
                      </a:r>
                    </a:p>
                  </a:txBody>
                  <a:tcPr>
                    <a:solidFill>
                      <a:srgbClr val="D3ECF5"/>
                    </a:solidFill>
                  </a:tcPr>
                </a:tc>
                <a:tc>
                  <a:txBody>
                    <a:bodyPr/>
                    <a:lstStyle/>
                    <a:p>
                      <a:pPr algn="ctr"/>
                      <a:r>
                        <a:rPr lang="en-US" dirty="0"/>
                        <a:t>19%</a:t>
                      </a:r>
                    </a:p>
                  </a:txBody>
                  <a:tcPr>
                    <a:solidFill>
                      <a:srgbClr val="D3ECF5"/>
                    </a:solidFill>
                  </a:tcPr>
                </a:tc>
                <a:extLst>
                  <a:ext uri="{0D108BD9-81ED-4DB2-BD59-A6C34878D82A}">
                    <a16:rowId xmlns:a16="http://schemas.microsoft.com/office/drawing/2014/main" val="10011"/>
                  </a:ext>
                </a:extLst>
              </a:tr>
              <a:tr h="388758">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sz="1800" dirty="0"/>
                        <a:t>Parental separation or divorce</a:t>
                      </a:r>
                    </a:p>
                  </a:txBody>
                  <a:tcPr>
                    <a:solidFill>
                      <a:srgbClr val="D3ECF5"/>
                    </a:solidFill>
                  </a:tcPr>
                </a:tc>
                <a:tc>
                  <a:txBody>
                    <a:bodyPr/>
                    <a:lstStyle/>
                    <a:p>
                      <a:pPr algn="ctr"/>
                      <a:r>
                        <a:rPr lang="en-US" dirty="0"/>
                        <a:t>23%</a:t>
                      </a:r>
                    </a:p>
                  </a:txBody>
                  <a:tcPr>
                    <a:solidFill>
                      <a:srgbClr val="D3ECF5"/>
                    </a:solidFill>
                  </a:tcPr>
                </a:tc>
                <a:extLst>
                  <a:ext uri="{0D108BD9-81ED-4DB2-BD59-A6C34878D82A}">
                    <a16:rowId xmlns:a16="http://schemas.microsoft.com/office/drawing/2014/main" val="10012"/>
                  </a:ext>
                </a:extLst>
              </a:tr>
              <a:tr h="388758">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sz="1800" dirty="0"/>
                        <a:t>Criminal household member</a:t>
                      </a:r>
                    </a:p>
                  </a:txBody>
                  <a:tcPr>
                    <a:solidFill>
                      <a:srgbClr val="D3ECF5"/>
                    </a:solidFill>
                  </a:tcPr>
                </a:tc>
                <a:tc>
                  <a:txBody>
                    <a:bodyPr/>
                    <a:lstStyle/>
                    <a:p>
                      <a:pPr algn="ctr"/>
                      <a:r>
                        <a:rPr lang="en-US" dirty="0"/>
                        <a:t>11%</a:t>
                      </a:r>
                    </a:p>
                  </a:txBody>
                  <a:tcPr>
                    <a:solidFill>
                      <a:srgbClr val="D3ECF5"/>
                    </a:solidFill>
                  </a:tcPr>
                </a:tc>
                <a:extLst>
                  <a:ext uri="{0D108BD9-81ED-4DB2-BD59-A6C34878D82A}">
                    <a16:rowId xmlns:a16="http://schemas.microsoft.com/office/drawing/2014/main" val="10013"/>
                  </a:ext>
                </a:extLst>
              </a:tr>
            </a:tbl>
          </a:graphicData>
        </a:graphic>
      </p:graphicFrame>
      <p:sp>
        <p:nvSpPr>
          <p:cNvPr id="7" name="TextBox 6"/>
          <p:cNvSpPr txBox="1"/>
          <p:nvPr/>
        </p:nvSpPr>
        <p:spPr>
          <a:xfrm>
            <a:off x="0" y="6640830"/>
            <a:ext cx="5840730" cy="230832"/>
          </a:xfrm>
          <a:prstGeom prst="rect">
            <a:avLst/>
          </a:prstGeom>
          <a:noFill/>
        </p:spPr>
        <p:txBody>
          <a:bodyPr wrap="square" rtlCol="0">
            <a:spAutoFit/>
          </a:bodyPr>
          <a:lstStyle/>
          <a:p>
            <a:r>
              <a:rPr lang="en-US" sz="900" dirty="0"/>
              <a:t>Source: https://www.cdc.gov/violenceprevention/acestudy/about.html</a:t>
            </a:r>
          </a:p>
        </p:txBody>
      </p:sp>
    </p:spTree>
    <p:extLst>
      <p:ext uri="{BB962C8B-B14F-4D97-AF65-F5344CB8AC3E}">
        <p14:creationId xmlns:p14="http://schemas.microsoft.com/office/powerpoint/2010/main" val="3609221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ACE Outcomes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05647"/>
            <a:ext cx="9144000" cy="4133132"/>
          </a:xfrm>
          <a:prstGeom prst="rect">
            <a:avLst/>
          </a:prstGeom>
        </p:spPr>
      </p:pic>
    </p:spTree>
    <p:extLst>
      <p:ext uri="{BB962C8B-B14F-4D97-AF65-F5344CB8AC3E}">
        <p14:creationId xmlns:p14="http://schemas.microsoft.com/office/powerpoint/2010/main" val="2519041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Screen Shot 2013-07-07 at 12.31.16 PM.png"/>
          <p:cNvPicPr>
            <a:picLocks noChangeAspect="1"/>
          </p:cNvPicPr>
          <p:nvPr/>
        </p:nvPicPr>
        <p:blipFill>
          <a:blip r:embed="rId3">
            <a:extLst>
              <a:ext uri="{28A0092B-C50C-407E-A947-70E740481C1C}">
                <a14:useLocalDpi xmlns:a14="http://schemas.microsoft.com/office/drawing/2010/main" val="0"/>
              </a:ext>
            </a:extLst>
          </a:blip>
          <a:srcRect l="4706" t="20724" r="10651" b="11099"/>
          <a:stretch>
            <a:fillRect/>
          </a:stretch>
        </p:blipFill>
        <p:spPr bwMode="auto">
          <a:xfrm>
            <a:off x="352273" y="1610326"/>
            <a:ext cx="8439456" cy="51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 y="204716"/>
            <a:ext cx="687847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00">
                <a:solidFill>
                  <a:schemeClr val="tx1"/>
                </a:solidFill>
                <a:latin typeface="Arial" charset="0"/>
                <a:ea typeface="ＭＳ Ｐゴシック" charset="-128"/>
              </a:defRPr>
            </a:lvl1pPr>
            <a:lvl2pPr marL="742950" indent="-285750">
              <a:defRPr sz="800">
                <a:solidFill>
                  <a:schemeClr val="tx1"/>
                </a:solidFill>
                <a:latin typeface="Arial" charset="0"/>
                <a:ea typeface="ＭＳ Ｐゴシック" charset="-128"/>
              </a:defRPr>
            </a:lvl2pPr>
            <a:lvl3pPr marL="1143000" indent="-228600">
              <a:defRPr sz="800">
                <a:solidFill>
                  <a:schemeClr val="tx1"/>
                </a:solidFill>
                <a:latin typeface="Arial" charset="0"/>
                <a:ea typeface="ＭＳ Ｐゴシック" charset="-128"/>
              </a:defRPr>
            </a:lvl3pPr>
            <a:lvl4pPr marL="1600200" indent="-228600">
              <a:defRPr sz="800">
                <a:solidFill>
                  <a:schemeClr val="tx1"/>
                </a:solidFill>
                <a:latin typeface="Arial" charset="0"/>
                <a:ea typeface="ＭＳ Ｐゴシック" charset="-128"/>
              </a:defRPr>
            </a:lvl4pPr>
            <a:lvl5pPr marL="2057400" indent="-228600">
              <a:defRPr sz="800">
                <a:solidFill>
                  <a:schemeClr val="tx1"/>
                </a:solidFill>
                <a:latin typeface="Arial" charset="0"/>
                <a:ea typeface="ＭＳ Ｐゴシック" charset="-128"/>
              </a:defRPr>
            </a:lvl5pPr>
            <a:lvl6pPr marL="2514600" indent="-228600" algn="ctr" eaLnBrk="0" fontAlgn="base" hangingPunct="0">
              <a:lnSpc>
                <a:spcPct val="95000"/>
              </a:lnSpc>
              <a:spcBef>
                <a:spcPct val="20000"/>
              </a:spcBef>
              <a:spcAft>
                <a:spcPct val="0"/>
              </a:spcAft>
              <a:buChar char="•"/>
              <a:defRPr sz="800">
                <a:solidFill>
                  <a:schemeClr val="tx1"/>
                </a:solidFill>
                <a:latin typeface="Arial" charset="0"/>
                <a:ea typeface="ＭＳ Ｐゴシック" charset="-128"/>
              </a:defRPr>
            </a:lvl6pPr>
            <a:lvl7pPr marL="2971800" indent="-228600" algn="ctr" eaLnBrk="0" fontAlgn="base" hangingPunct="0">
              <a:lnSpc>
                <a:spcPct val="95000"/>
              </a:lnSpc>
              <a:spcBef>
                <a:spcPct val="20000"/>
              </a:spcBef>
              <a:spcAft>
                <a:spcPct val="0"/>
              </a:spcAft>
              <a:buChar char="•"/>
              <a:defRPr sz="800">
                <a:solidFill>
                  <a:schemeClr val="tx1"/>
                </a:solidFill>
                <a:latin typeface="Arial" charset="0"/>
                <a:ea typeface="ＭＳ Ｐゴシック" charset="-128"/>
              </a:defRPr>
            </a:lvl7pPr>
            <a:lvl8pPr marL="3429000" indent="-228600" algn="ctr" eaLnBrk="0" fontAlgn="base" hangingPunct="0">
              <a:lnSpc>
                <a:spcPct val="95000"/>
              </a:lnSpc>
              <a:spcBef>
                <a:spcPct val="20000"/>
              </a:spcBef>
              <a:spcAft>
                <a:spcPct val="0"/>
              </a:spcAft>
              <a:buChar char="•"/>
              <a:defRPr sz="800">
                <a:solidFill>
                  <a:schemeClr val="tx1"/>
                </a:solidFill>
                <a:latin typeface="Arial" charset="0"/>
                <a:ea typeface="ＭＳ Ｐゴシック" charset="-128"/>
              </a:defRPr>
            </a:lvl8pPr>
            <a:lvl9pPr marL="3886200" indent="-228600" algn="ctr" eaLnBrk="0" fontAlgn="base" hangingPunct="0">
              <a:lnSpc>
                <a:spcPct val="95000"/>
              </a:lnSpc>
              <a:spcBef>
                <a:spcPct val="20000"/>
              </a:spcBef>
              <a:spcAft>
                <a:spcPct val="0"/>
              </a:spcAft>
              <a:buChar char="•"/>
              <a:defRPr sz="800">
                <a:solidFill>
                  <a:schemeClr val="tx1"/>
                </a:solidFill>
                <a:latin typeface="Arial" charset="0"/>
                <a:ea typeface="ＭＳ Ｐゴシック" charset="-128"/>
              </a:defRPr>
            </a:lvl9pPr>
          </a:lstStyle>
          <a:p>
            <a:pPr algn="ctr">
              <a:buFontTx/>
              <a:buNone/>
            </a:pPr>
            <a:r>
              <a:rPr lang="en-US" altLang="en-US" sz="3200" b="1" dirty="0">
                <a:latin typeface="Calibri" charset="0"/>
                <a:ea typeface="Calibri" charset="0"/>
                <a:cs typeface="Calibri" charset="0"/>
              </a:rPr>
              <a:t>ACE Score &amp;</a:t>
            </a:r>
          </a:p>
          <a:p>
            <a:pPr algn="ctr">
              <a:buFontTx/>
              <a:buNone/>
            </a:pPr>
            <a:r>
              <a:rPr lang="en-US" altLang="en-US" sz="3200" b="1" dirty="0">
                <a:latin typeface="Calibri" charset="0"/>
                <a:ea typeface="Calibri" charset="0"/>
                <a:cs typeface="Calibri" charset="0"/>
              </a:rPr>
              <a:t> Impaired Worker Performance</a:t>
            </a:r>
          </a:p>
        </p:txBody>
      </p:sp>
    </p:spTree>
    <p:extLst>
      <p:ext uri="{BB962C8B-B14F-4D97-AF65-F5344CB8AC3E}">
        <p14:creationId xmlns:p14="http://schemas.microsoft.com/office/powerpoint/2010/main" val="3566874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282" y="274638"/>
            <a:ext cx="6418393" cy="1143000"/>
          </a:xfrm>
        </p:spPr>
        <p:txBody>
          <a:bodyPr>
            <a:normAutofit/>
          </a:bodyPr>
          <a:lstStyle/>
          <a:p>
            <a:r>
              <a:rPr lang="en-US" sz="4000" dirty="0"/>
              <a:t>Effect of ACEs on Mortality</a:t>
            </a:r>
          </a:p>
        </p:txBody>
      </p:sp>
      <p:graphicFrame>
        <p:nvGraphicFramePr>
          <p:cNvPr id="4" name="Object 3">
            <a:hlinkClick r:id="" action="ppaction://ole?verb=0"/>
          </p:cNvPr>
          <p:cNvGraphicFramePr>
            <a:graphicFrameLocks/>
          </p:cNvGraphicFramePr>
          <p:nvPr>
            <p:extLst>
              <p:ext uri="{D42A27DB-BD31-4B8C-83A1-F6EECF244321}">
                <p14:modId xmlns:p14="http://schemas.microsoft.com/office/powerpoint/2010/main" val="1517837823"/>
              </p:ext>
            </p:extLst>
          </p:nvPr>
        </p:nvGraphicFramePr>
        <p:xfrm>
          <a:off x="662940" y="2207895"/>
          <a:ext cx="8302625" cy="446722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49282" y="2692905"/>
            <a:ext cx="461665" cy="2571625"/>
          </a:xfrm>
          <a:prstGeom prst="rect">
            <a:avLst/>
          </a:prstGeom>
          <a:noFill/>
        </p:spPr>
        <p:txBody>
          <a:bodyPr vert="vert270" wrap="square" rtlCol="0">
            <a:spAutoFit/>
          </a:bodyPr>
          <a:lstStyle/>
          <a:p>
            <a:r>
              <a:rPr lang="en-US" b="1" dirty="0"/>
              <a:t>Percent in Age Group</a:t>
            </a:r>
          </a:p>
        </p:txBody>
      </p:sp>
      <p:sp>
        <p:nvSpPr>
          <p:cNvPr id="6" name="TextBox 5"/>
          <p:cNvSpPr txBox="1"/>
          <p:nvPr/>
        </p:nvSpPr>
        <p:spPr>
          <a:xfrm>
            <a:off x="0" y="6675120"/>
            <a:ext cx="5772150" cy="369332"/>
          </a:xfrm>
          <a:prstGeom prst="rect">
            <a:avLst/>
          </a:prstGeom>
          <a:noFill/>
        </p:spPr>
        <p:txBody>
          <a:bodyPr wrap="square" rtlCol="0">
            <a:spAutoFit/>
          </a:bodyPr>
          <a:lstStyle/>
          <a:p>
            <a:endParaRPr lang="en-US" dirty="0"/>
          </a:p>
        </p:txBody>
      </p:sp>
      <p:sp>
        <p:nvSpPr>
          <p:cNvPr id="7" name="Down Arrow 6"/>
          <p:cNvSpPr/>
          <p:nvPr/>
        </p:nvSpPr>
        <p:spPr>
          <a:xfrm>
            <a:off x="2940667" y="1869743"/>
            <a:ext cx="293853" cy="641445"/>
          </a:xfrm>
          <a:prstGeom prst="downArrow">
            <a:avLst/>
          </a:prstGeom>
          <a:solidFill>
            <a:srgbClr val="009BB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7009974" y="1873524"/>
            <a:ext cx="293853" cy="641445"/>
          </a:xfrm>
          <a:prstGeom prst="downArrow">
            <a:avLst/>
          </a:prstGeom>
          <a:solidFill>
            <a:srgbClr val="009BB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750112" y="1539183"/>
            <a:ext cx="2674961" cy="369332"/>
          </a:xfrm>
          <a:prstGeom prst="rect">
            <a:avLst/>
          </a:prstGeom>
          <a:noFill/>
        </p:spPr>
        <p:txBody>
          <a:bodyPr wrap="square" rtlCol="0">
            <a:spAutoFit/>
          </a:bodyPr>
          <a:lstStyle/>
          <a:p>
            <a:r>
              <a:rPr lang="en-US" dirty="0"/>
              <a:t>0 ACEs- 60% live to 65</a:t>
            </a:r>
          </a:p>
        </p:txBody>
      </p:sp>
      <p:sp>
        <p:nvSpPr>
          <p:cNvPr id="10" name="TextBox 9"/>
          <p:cNvSpPr txBox="1"/>
          <p:nvPr/>
        </p:nvSpPr>
        <p:spPr>
          <a:xfrm>
            <a:off x="5887655" y="1539183"/>
            <a:ext cx="2674961" cy="369332"/>
          </a:xfrm>
          <a:prstGeom prst="rect">
            <a:avLst/>
          </a:prstGeom>
          <a:noFill/>
        </p:spPr>
        <p:txBody>
          <a:bodyPr wrap="square" rtlCol="0">
            <a:spAutoFit/>
          </a:bodyPr>
          <a:lstStyle/>
          <a:p>
            <a:r>
              <a:rPr lang="en-US" dirty="0"/>
              <a:t>4 ACEs- &lt;3% live to 65</a:t>
            </a:r>
          </a:p>
        </p:txBody>
      </p:sp>
      <p:sp>
        <p:nvSpPr>
          <p:cNvPr id="11" name="TextBox 10"/>
          <p:cNvSpPr txBox="1"/>
          <p:nvPr/>
        </p:nvSpPr>
        <p:spPr>
          <a:xfrm>
            <a:off x="0" y="6675120"/>
            <a:ext cx="7009974" cy="230832"/>
          </a:xfrm>
          <a:prstGeom prst="rect">
            <a:avLst/>
          </a:prstGeom>
          <a:noFill/>
        </p:spPr>
        <p:txBody>
          <a:bodyPr wrap="square" rtlCol="0">
            <a:spAutoFit/>
          </a:bodyPr>
          <a:lstStyle/>
          <a:p>
            <a:r>
              <a:rPr lang="en-US" sz="900" dirty="0"/>
              <a:t>Source: Brown, </a:t>
            </a:r>
            <a:r>
              <a:rPr lang="en-US" sz="900" dirty="0" err="1"/>
              <a:t>Anda</a:t>
            </a:r>
            <a:r>
              <a:rPr lang="en-US" sz="900" dirty="0"/>
              <a:t> et al., Am J. </a:t>
            </a:r>
            <a:r>
              <a:rPr lang="en-US" sz="900" dirty="0" err="1"/>
              <a:t>Prev</a:t>
            </a:r>
            <a:r>
              <a:rPr lang="en-US" sz="900" dirty="0"/>
              <a:t> med., 2009 37(5), pp 389-396</a:t>
            </a:r>
          </a:p>
        </p:txBody>
      </p:sp>
    </p:spTree>
    <p:extLst>
      <p:ext uri="{BB962C8B-B14F-4D97-AF65-F5344CB8AC3E}">
        <p14:creationId xmlns:p14="http://schemas.microsoft.com/office/powerpoint/2010/main" val="101202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269" y="308689"/>
            <a:ext cx="6264040" cy="1587720"/>
          </a:xfrm>
        </p:spPr>
        <p:txBody>
          <a:bodyPr>
            <a:noAutofit/>
          </a:bodyPr>
          <a:lstStyle/>
          <a:p>
            <a:r>
              <a:rPr lang="en-US" sz="4000" dirty="0"/>
              <a:t>ACEs get under our skin through “</a:t>
            </a:r>
            <a:r>
              <a:rPr lang="en-US" sz="4000" dirty="0">
                <a:solidFill>
                  <a:schemeClr val="accent6"/>
                </a:solidFill>
              </a:rPr>
              <a:t>Toxic Stress</a:t>
            </a:r>
            <a:r>
              <a:rPr lang="en-US" sz="4000" dirty="0"/>
              <a:t>”</a:t>
            </a: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1663" y="2821682"/>
            <a:ext cx="4565338" cy="3263504"/>
          </a:xfrm>
        </p:spPr>
      </p:pic>
      <p:sp>
        <p:nvSpPr>
          <p:cNvPr id="6" name="TextBox 5"/>
          <p:cNvSpPr txBox="1"/>
          <p:nvPr/>
        </p:nvSpPr>
        <p:spPr>
          <a:xfrm>
            <a:off x="0" y="6642934"/>
            <a:ext cx="8525741" cy="230832"/>
          </a:xfrm>
          <a:prstGeom prst="rect">
            <a:avLst/>
          </a:prstGeom>
          <a:noFill/>
        </p:spPr>
        <p:txBody>
          <a:bodyPr wrap="square" rtlCol="0">
            <a:spAutoFit/>
          </a:bodyPr>
          <a:lstStyle/>
          <a:p>
            <a:r>
              <a:rPr lang="en-US" sz="900">
                <a:solidFill>
                  <a:srgbClr val="565A5C"/>
                </a:solidFill>
              </a:rPr>
              <a:t>Source: Center on the Developing Child at Harvard University</a:t>
            </a:r>
          </a:p>
        </p:txBody>
      </p:sp>
      <p:sp>
        <p:nvSpPr>
          <p:cNvPr id="3" name="Right Arrow 2"/>
          <p:cNvSpPr/>
          <p:nvPr/>
        </p:nvSpPr>
        <p:spPr>
          <a:xfrm rot="20237221">
            <a:off x="4523675" y="3155695"/>
            <a:ext cx="1033976" cy="338495"/>
          </a:xfrm>
          <a:prstGeom prst="rightArrow">
            <a:avLst>
              <a:gd name="adj1" fmla="val 50000"/>
              <a:gd name="adj2" fmla="val 53241"/>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9CB1"/>
              </a:solidFill>
            </a:endParaRPr>
          </a:p>
        </p:txBody>
      </p:sp>
      <p:sp>
        <p:nvSpPr>
          <p:cNvPr id="7" name="Right Arrow 6"/>
          <p:cNvSpPr/>
          <p:nvPr/>
        </p:nvSpPr>
        <p:spPr>
          <a:xfrm>
            <a:off x="4518287" y="4267890"/>
            <a:ext cx="1033976" cy="348176"/>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 name="Right Arrow 9"/>
          <p:cNvSpPr/>
          <p:nvPr/>
        </p:nvSpPr>
        <p:spPr>
          <a:xfrm rot="1081037">
            <a:off x="4458912" y="5355639"/>
            <a:ext cx="1033976" cy="348176"/>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 name="TextBox 3"/>
          <p:cNvSpPr txBox="1"/>
          <p:nvPr/>
        </p:nvSpPr>
        <p:spPr>
          <a:xfrm>
            <a:off x="5771408" y="2158396"/>
            <a:ext cx="3230088" cy="1323439"/>
          </a:xfrm>
          <a:prstGeom prst="rect">
            <a:avLst/>
          </a:prstGeom>
          <a:noFill/>
          <a:ln>
            <a:solidFill>
              <a:schemeClr val="tx1"/>
            </a:solidFill>
          </a:ln>
        </p:spPr>
        <p:txBody>
          <a:bodyPr wrap="square" rtlCol="0">
            <a:spAutoFit/>
          </a:bodyPr>
          <a:lstStyle/>
          <a:p>
            <a:r>
              <a:rPr lang="en-US" sz="1600" b="1" dirty="0">
                <a:solidFill>
                  <a:schemeClr val="accent6"/>
                </a:solidFill>
              </a:rPr>
              <a:t>CHILD CAN LEARN TO MANAGE WITH SUPPORT OF CARING ADULT</a:t>
            </a:r>
          </a:p>
          <a:p>
            <a:r>
              <a:rPr lang="en-US" sz="1600" dirty="0">
                <a:solidFill>
                  <a:srgbClr val="565A5C"/>
                </a:solidFill>
              </a:rPr>
              <a:t>Ex. Entering new childcare setting or getting an immunization</a:t>
            </a:r>
          </a:p>
        </p:txBody>
      </p:sp>
      <p:sp>
        <p:nvSpPr>
          <p:cNvPr id="11" name="TextBox 10"/>
          <p:cNvSpPr txBox="1"/>
          <p:nvPr/>
        </p:nvSpPr>
        <p:spPr>
          <a:xfrm>
            <a:off x="5771408" y="3522729"/>
            <a:ext cx="3230088" cy="1815882"/>
          </a:xfrm>
          <a:prstGeom prst="rect">
            <a:avLst/>
          </a:prstGeom>
          <a:noFill/>
          <a:ln>
            <a:solidFill>
              <a:schemeClr val="tx1"/>
            </a:solidFill>
          </a:ln>
        </p:spPr>
        <p:txBody>
          <a:bodyPr wrap="square" rtlCol="0">
            <a:spAutoFit/>
          </a:bodyPr>
          <a:lstStyle/>
          <a:p>
            <a:r>
              <a:rPr lang="en-US" sz="1600" b="1" dirty="0">
                <a:solidFill>
                  <a:schemeClr val="accent6"/>
                </a:solidFill>
              </a:rPr>
              <a:t>POTENTIAL NEGATIVE IMPACT, BUT OCCURS OVER LIMITED TIME ALLOWING FOR BRAIN RECOVERY IF BUFFERED BY SUPPORTIVE ADULT</a:t>
            </a:r>
          </a:p>
          <a:p>
            <a:r>
              <a:rPr lang="en-US" sz="1600" dirty="0">
                <a:solidFill>
                  <a:srgbClr val="565A5C"/>
                </a:solidFill>
              </a:rPr>
              <a:t>Ex. Death of loved one, divorce</a:t>
            </a:r>
          </a:p>
        </p:txBody>
      </p:sp>
      <p:sp>
        <p:nvSpPr>
          <p:cNvPr id="12" name="TextBox 11"/>
          <p:cNvSpPr txBox="1"/>
          <p:nvPr/>
        </p:nvSpPr>
        <p:spPr>
          <a:xfrm>
            <a:off x="5771408" y="5382286"/>
            <a:ext cx="3230088" cy="1323439"/>
          </a:xfrm>
          <a:prstGeom prst="rect">
            <a:avLst/>
          </a:prstGeom>
          <a:noFill/>
          <a:ln>
            <a:solidFill>
              <a:schemeClr val="tx1"/>
            </a:solidFill>
          </a:ln>
        </p:spPr>
        <p:txBody>
          <a:bodyPr wrap="square" rtlCol="0">
            <a:spAutoFit/>
          </a:bodyPr>
          <a:lstStyle/>
          <a:p>
            <a:r>
              <a:rPr lang="en-US" sz="1600" b="1" dirty="0">
                <a:solidFill>
                  <a:srgbClr val="565A5C"/>
                </a:solidFill>
              </a:rPr>
              <a:t>CHRONIC AND UNCONTROLLABLE, EXPERIENCED WITHOUT SUPPORT OF CARING ADULTS</a:t>
            </a:r>
          </a:p>
          <a:p>
            <a:r>
              <a:rPr lang="en-US" sz="1600" dirty="0">
                <a:solidFill>
                  <a:srgbClr val="565A5C"/>
                </a:solidFill>
              </a:rPr>
              <a:t>Ex. Chronic abuse or neglect</a:t>
            </a:r>
          </a:p>
        </p:txBody>
      </p:sp>
    </p:spTree>
    <p:extLst>
      <p:ext uri="{BB962C8B-B14F-4D97-AF65-F5344CB8AC3E}">
        <p14:creationId xmlns:p14="http://schemas.microsoft.com/office/powerpoint/2010/main" val="349189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0" grpId="0" animBg="1"/>
      <p:bldP spid="4"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5253" y="262340"/>
            <a:ext cx="8727286" cy="741888"/>
          </a:xfrm>
        </p:spPr>
        <p:txBody>
          <a:bodyPr>
            <a:normAutofit/>
          </a:bodyPr>
          <a:lstStyle/>
          <a:p>
            <a:r>
              <a:rPr lang="en-US" sz="4000" dirty="0"/>
              <a:t>The Stress Response</a:t>
            </a:r>
          </a:p>
        </p:txBody>
      </p:sp>
      <p:sp>
        <p:nvSpPr>
          <p:cNvPr id="3" name="Content Placeholder 2"/>
          <p:cNvSpPr>
            <a:spLocks noGrp="1"/>
          </p:cNvSpPr>
          <p:nvPr>
            <p:ph idx="1"/>
          </p:nvPr>
        </p:nvSpPr>
        <p:spPr>
          <a:xfrm>
            <a:off x="100115" y="1943408"/>
            <a:ext cx="8857561" cy="3991678"/>
          </a:xfrm>
        </p:spPr>
        <p:txBody>
          <a:bodyPr>
            <a:normAutofit fontScale="92500" lnSpcReduction="20000"/>
          </a:bodyPr>
          <a:lstStyle/>
          <a:p>
            <a:pPr marL="0" indent="0">
              <a:buNone/>
            </a:pPr>
            <a:r>
              <a:rPr lang="en-US" sz="3000" dirty="0"/>
              <a:t>Stress responses lead to activation of hormone and neurochemical systems throughout the body</a:t>
            </a:r>
          </a:p>
          <a:p>
            <a:pPr marL="0" indent="0">
              <a:buNone/>
            </a:pPr>
            <a:endParaRPr lang="en-US" sz="1200" dirty="0"/>
          </a:p>
          <a:p>
            <a:pPr marL="0" indent="0">
              <a:buNone/>
            </a:pPr>
            <a:r>
              <a:rPr lang="en-US" dirty="0"/>
              <a:t>	</a:t>
            </a:r>
            <a:r>
              <a:rPr lang="en-US" sz="2600" dirty="0"/>
              <a:t>1.  </a:t>
            </a:r>
            <a:r>
              <a:rPr lang="en-US" sz="2600" dirty="0">
                <a:solidFill>
                  <a:srgbClr val="D54070"/>
                </a:solidFill>
              </a:rPr>
              <a:t>Sympathetic-</a:t>
            </a:r>
            <a:r>
              <a:rPr lang="en-US" sz="2600" dirty="0" err="1">
                <a:solidFill>
                  <a:srgbClr val="D54070"/>
                </a:solidFill>
              </a:rPr>
              <a:t>Adrenomedullary</a:t>
            </a:r>
            <a:r>
              <a:rPr lang="en-US" sz="2600" dirty="0">
                <a:solidFill>
                  <a:srgbClr val="FF3399"/>
                </a:solidFill>
              </a:rPr>
              <a:t> </a:t>
            </a:r>
            <a:r>
              <a:rPr lang="en-US" sz="2600" dirty="0">
                <a:solidFill>
                  <a:srgbClr val="D54070"/>
                </a:solidFill>
              </a:rPr>
              <a:t>System</a:t>
            </a:r>
          </a:p>
          <a:p>
            <a:pPr marL="1028700" lvl="3" indent="0">
              <a:buNone/>
            </a:pPr>
            <a:r>
              <a:rPr lang="en-US" sz="2600" dirty="0"/>
              <a:t>Adrenaline is produced and helps to mobilize energy stores and alter blood flow</a:t>
            </a:r>
          </a:p>
          <a:p>
            <a:pPr marL="1028700" lvl="3" indent="0">
              <a:buNone/>
            </a:pPr>
            <a:endParaRPr lang="en-US" sz="2600" dirty="0"/>
          </a:p>
          <a:p>
            <a:pPr marL="0" indent="0">
              <a:buNone/>
            </a:pPr>
            <a:r>
              <a:rPr lang="en-US" sz="2600" dirty="0"/>
              <a:t>	2.  </a:t>
            </a:r>
            <a:r>
              <a:rPr lang="en-US" sz="2600" dirty="0">
                <a:solidFill>
                  <a:srgbClr val="D54070"/>
                </a:solidFill>
              </a:rPr>
              <a:t>Hypothalamic-Pituitary-Adrenocortical</a:t>
            </a:r>
            <a:r>
              <a:rPr lang="en-US" sz="2600" dirty="0">
                <a:solidFill>
                  <a:srgbClr val="FF3399"/>
                </a:solidFill>
              </a:rPr>
              <a:t> </a:t>
            </a:r>
            <a:r>
              <a:rPr lang="en-US" sz="2600" dirty="0">
                <a:solidFill>
                  <a:srgbClr val="D54070"/>
                </a:solidFill>
              </a:rPr>
              <a:t>System</a:t>
            </a:r>
          </a:p>
          <a:p>
            <a:pPr marL="1028700" lvl="3" indent="0">
              <a:buNone/>
            </a:pPr>
            <a:r>
              <a:rPr lang="en-US" sz="2600" dirty="0"/>
              <a:t>Cortisol is released and mobilizes energy stores, enhances certain types of memory and activates immune responses</a:t>
            </a:r>
          </a:p>
        </p:txBody>
      </p:sp>
      <p:sp>
        <p:nvSpPr>
          <p:cNvPr id="5" name="TextBox 4"/>
          <p:cNvSpPr txBox="1"/>
          <p:nvPr/>
        </p:nvSpPr>
        <p:spPr>
          <a:xfrm>
            <a:off x="0" y="6474031"/>
            <a:ext cx="6285102" cy="577081"/>
          </a:xfrm>
          <a:prstGeom prst="rect">
            <a:avLst/>
          </a:prstGeom>
          <a:noFill/>
        </p:spPr>
        <p:txBody>
          <a:bodyPr wrap="square" rtlCol="0">
            <a:spAutoFit/>
          </a:bodyPr>
          <a:lstStyle/>
          <a:p>
            <a:r>
              <a:rPr lang="en-US" sz="900"/>
              <a:t>National Scientific Council on the Developing Child. (2005/2014). Excessive Stress Disrupts the Architecture of the Developing Brain: Working Paper 3. Updated Edition. http//www.developingchild.Harvard.edu</a:t>
            </a:r>
          </a:p>
          <a:p>
            <a:endParaRPr lang="en-US" sz="1350"/>
          </a:p>
        </p:txBody>
      </p:sp>
    </p:spTree>
    <p:extLst>
      <p:ext uri="{BB962C8B-B14F-4D97-AF65-F5344CB8AC3E}">
        <p14:creationId xmlns:p14="http://schemas.microsoft.com/office/powerpoint/2010/main" val="853338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0" y="229222"/>
            <a:ext cx="6755642" cy="1210731"/>
          </a:xfrm>
        </p:spPr>
        <p:txBody>
          <a:bodyPr>
            <a:noAutofit/>
          </a:bodyPr>
          <a:lstStyle/>
          <a:p>
            <a:pPr algn="ctr"/>
            <a:r>
              <a:rPr lang="en-US" sz="3600" b="1" dirty="0"/>
              <a:t>Physiologic Response to Stress</a:t>
            </a:r>
          </a:p>
        </p:txBody>
      </p:sp>
      <p:sp>
        <p:nvSpPr>
          <p:cNvPr id="4" name="Content Placeholder 3"/>
          <p:cNvSpPr>
            <a:spLocks noGrp="1"/>
          </p:cNvSpPr>
          <p:nvPr>
            <p:ph sz="half" idx="1"/>
          </p:nvPr>
        </p:nvSpPr>
        <p:spPr>
          <a:xfrm>
            <a:off x="4812542" y="2141216"/>
            <a:ext cx="3886200" cy="4152007"/>
          </a:xfrm>
        </p:spPr>
        <p:txBody>
          <a:bodyPr anchor="ctr"/>
          <a:lstStyle/>
          <a:p>
            <a:r>
              <a:rPr lang="en-US" dirty="0"/>
              <a:t>Activation of HPA &amp; sympathetic system</a:t>
            </a:r>
          </a:p>
          <a:p>
            <a:r>
              <a:rPr lang="en-US" dirty="0"/>
              <a:t>Increased level of stress hormones</a:t>
            </a:r>
          </a:p>
          <a:p>
            <a:r>
              <a:rPr lang="en-US" dirty="0"/>
              <a:t>Transient increases = </a:t>
            </a:r>
            <a:r>
              <a:rPr lang="en-US" dirty="0">
                <a:solidFill>
                  <a:schemeClr val="accent5"/>
                </a:solidFill>
              </a:rPr>
              <a:t>Protective</a:t>
            </a:r>
          </a:p>
          <a:p>
            <a:r>
              <a:rPr lang="en-US" dirty="0"/>
              <a:t>Prolonged exposure = </a:t>
            </a:r>
            <a:r>
              <a:rPr lang="en-US" dirty="0">
                <a:solidFill>
                  <a:schemeClr val="accent5"/>
                </a:solidFill>
              </a:rPr>
              <a:t>Toxic</a:t>
            </a:r>
          </a:p>
        </p:txBody>
      </p:sp>
      <p:pic>
        <p:nvPicPr>
          <p:cNvPr id="8" name="Picture 44" descr="Screen Shot 2013-07-10 at 7.35.28 PM.png"/>
          <p:cNvPicPr>
            <a:picLocks noChangeAspect="1"/>
          </p:cNvPicPr>
          <p:nvPr/>
        </p:nvPicPr>
        <p:blipFill>
          <a:blip r:embed="rId3">
            <a:extLst>
              <a:ext uri="{28A0092B-C50C-407E-A947-70E740481C1C}">
                <a14:useLocalDpi xmlns:a14="http://schemas.microsoft.com/office/drawing/2010/main" val="0"/>
              </a:ext>
            </a:extLst>
          </a:blip>
          <a:srcRect l="59335" t="1817" r="6577" b="17488"/>
          <a:stretch>
            <a:fillRect/>
          </a:stretch>
        </p:blipFill>
        <p:spPr bwMode="auto">
          <a:xfrm>
            <a:off x="1455021" y="1639191"/>
            <a:ext cx="3116979" cy="465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descr="Screen Shot 2013-07-10 at 7.35.28 PM.png"/>
          <p:cNvPicPr>
            <a:picLocks noGrp="1" noChangeAspect="1"/>
          </p:cNvPicPr>
          <p:nvPr>
            <p:ph sz="half" idx="2"/>
          </p:nvPr>
        </p:nvPicPr>
        <p:blipFill>
          <a:blip r:embed="rId3">
            <a:extLst>
              <a:ext uri="{28A0092B-C50C-407E-A947-70E740481C1C}">
                <a14:useLocalDpi xmlns:a14="http://schemas.microsoft.com/office/drawing/2010/main" val="0"/>
              </a:ext>
            </a:extLst>
          </a:blip>
          <a:srcRect l="11797" t="1685" r="42886" b="14484"/>
          <a:stretch>
            <a:fillRect/>
          </a:stretch>
        </p:blipFill>
        <p:spPr bwMode="auto">
          <a:xfrm>
            <a:off x="-15006" y="1639192"/>
            <a:ext cx="3988921" cy="465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617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79303" cy="6884478"/>
          </a:xfrm>
        </p:spPr>
      </p:pic>
      <p:pic>
        <p:nvPicPr>
          <p:cNvPr id="7" name="Bear-SoundBible.com-86620418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248400"/>
            <a:ext cx="609600" cy="609600"/>
          </a:xfrm>
          <a:prstGeom prst="rect">
            <a:avLst/>
          </a:prstGeom>
        </p:spPr>
      </p:pic>
    </p:spTree>
    <p:extLst>
      <p:ext uri="{BB962C8B-B14F-4D97-AF65-F5344CB8AC3E}">
        <p14:creationId xmlns:p14="http://schemas.microsoft.com/office/powerpoint/2010/main" val="261879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Overview</a:t>
            </a:r>
          </a:p>
        </p:txBody>
      </p:sp>
      <p:sp>
        <p:nvSpPr>
          <p:cNvPr id="3" name="Content Placeholder 2"/>
          <p:cNvSpPr>
            <a:spLocks noGrp="1"/>
          </p:cNvSpPr>
          <p:nvPr>
            <p:ph idx="1"/>
          </p:nvPr>
        </p:nvSpPr>
        <p:spPr/>
        <p:txBody>
          <a:bodyPr/>
          <a:lstStyle/>
          <a:p>
            <a:pPr>
              <a:spcBef>
                <a:spcPts val="1800"/>
              </a:spcBef>
              <a:buFont typeface="Wingdings" pitchFamily="2" charset="2"/>
              <a:buChar char="ü"/>
            </a:pPr>
            <a:r>
              <a:rPr lang="en-US" dirty="0"/>
              <a:t>The ACE Study</a:t>
            </a:r>
          </a:p>
          <a:p>
            <a:pPr>
              <a:spcBef>
                <a:spcPts val="1800"/>
              </a:spcBef>
              <a:buFont typeface="Wingdings" pitchFamily="2" charset="2"/>
              <a:buChar char="ü"/>
            </a:pPr>
            <a:r>
              <a:rPr lang="en-US" dirty="0"/>
              <a:t>Toxic Stress and Neurodevelopment</a:t>
            </a:r>
          </a:p>
          <a:p>
            <a:pPr>
              <a:spcBef>
                <a:spcPts val="1800"/>
              </a:spcBef>
              <a:buFont typeface="Wingdings" pitchFamily="2" charset="2"/>
              <a:buChar char="ü"/>
            </a:pPr>
            <a:r>
              <a:rPr lang="en-US" dirty="0"/>
              <a:t>Impact on learning and health</a:t>
            </a:r>
          </a:p>
          <a:p>
            <a:pPr>
              <a:spcBef>
                <a:spcPts val="1800"/>
              </a:spcBef>
              <a:buFont typeface="Wingdings" pitchFamily="2" charset="2"/>
              <a:buChar char="ü"/>
            </a:pPr>
            <a:r>
              <a:rPr lang="en-US" dirty="0"/>
              <a:t>Building Resilience</a:t>
            </a:r>
          </a:p>
          <a:p>
            <a:pPr>
              <a:spcBef>
                <a:spcPts val="1800"/>
              </a:spcBef>
              <a:buFont typeface="Wingdings" pitchFamily="2" charset="2"/>
              <a:buChar char="ü"/>
            </a:pPr>
            <a:r>
              <a:rPr lang="en-US" dirty="0"/>
              <a:t>Joining Forces for Children</a:t>
            </a:r>
          </a:p>
        </p:txBody>
      </p:sp>
    </p:spTree>
    <p:extLst>
      <p:ext uri="{BB962C8B-B14F-4D97-AF65-F5344CB8AC3E}">
        <p14:creationId xmlns:p14="http://schemas.microsoft.com/office/powerpoint/2010/main" val="3274635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18F95-FA7B-9D49-A730-BB0CE714332C}"/>
              </a:ext>
            </a:extLst>
          </p:cNvPr>
          <p:cNvSpPr>
            <a:spLocks noGrp="1"/>
          </p:cNvSpPr>
          <p:nvPr>
            <p:ph type="title"/>
          </p:nvPr>
        </p:nvSpPr>
        <p:spPr>
          <a:xfrm>
            <a:off x="118534" y="274638"/>
            <a:ext cx="6815666" cy="893762"/>
          </a:xfrm>
        </p:spPr>
        <p:txBody>
          <a:bodyPr>
            <a:normAutofit fontScale="90000"/>
          </a:bodyPr>
          <a:lstStyle/>
          <a:p>
            <a:r>
              <a:rPr lang="en-US" dirty="0"/>
              <a:t>Allostatic (adaptive) Systems</a:t>
            </a:r>
          </a:p>
        </p:txBody>
      </p:sp>
      <p:pic>
        <p:nvPicPr>
          <p:cNvPr id="5" name="Content Placeholder 4">
            <a:extLst>
              <a:ext uri="{FF2B5EF4-FFF2-40B4-BE49-F238E27FC236}">
                <a16:creationId xmlns:a16="http://schemas.microsoft.com/office/drawing/2014/main" id="{8D4EAEB5-31C3-4948-89FD-E588FA705B9C}"/>
              </a:ext>
            </a:extLst>
          </p:cNvPr>
          <p:cNvPicPr>
            <a:picLocks noGrp="1" noChangeAspect="1"/>
          </p:cNvPicPr>
          <p:nvPr>
            <p:ph idx="1"/>
          </p:nvPr>
        </p:nvPicPr>
        <p:blipFill>
          <a:blip r:embed="rId3"/>
          <a:stretch>
            <a:fillRect/>
          </a:stretch>
        </p:blipFill>
        <p:spPr>
          <a:xfrm>
            <a:off x="379610" y="1605128"/>
            <a:ext cx="6554590" cy="4485481"/>
          </a:xfrm>
        </p:spPr>
      </p:pic>
      <p:sp>
        <p:nvSpPr>
          <p:cNvPr id="6" name="TextBox 5">
            <a:extLst>
              <a:ext uri="{FF2B5EF4-FFF2-40B4-BE49-F238E27FC236}">
                <a16:creationId xmlns:a16="http://schemas.microsoft.com/office/drawing/2014/main" id="{5A499A20-502C-4948-A217-F0C1CD11E90F}"/>
              </a:ext>
            </a:extLst>
          </p:cNvPr>
          <p:cNvSpPr txBox="1"/>
          <p:nvPr/>
        </p:nvSpPr>
        <p:spPr>
          <a:xfrm>
            <a:off x="5738191" y="6255657"/>
            <a:ext cx="3209624" cy="369332"/>
          </a:xfrm>
          <a:prstGeom prst="rect">
            <a:avLst/>
          </a:prstGeom>
          <a:noFill/>
        </p:spPr>
        <p:txBody>
          <a:bodyPr wrap="square" rtlCol="0">
            <a:spAutoFit/>
          </a:bodyPr>
          <a:lstStyle/>
          <a:p>
            <a:r>
              <a:rPr lang="en-US" sz="900" dirty="0"/>
              <a:t>McEwen BS</a:t>
            </a:r>
            <a:r>
              <a:rPr lang="en-US" sz="900" b="1" dirty="0"/>
              <a:t>.</a:t>
            </a:r>
            <a:r>
              <a:rPr lang="en-US" sz="900" dirty="0"/>
              <a:t> Protective and damaging effects of stress mediators. N </a:t>
            </a:r>
            <a:r>
              <a:rPr lang="en-US" sz="900" dirty="0" err="1"/>
              <a:t>Engl</a:t>
            </a:r>
            <a:r>
              <a:rPr lang="en-US" sz="900" dirty="0"/>
              <a:t> J Med 338: 171–179, 1998</a:t>
            </a:r>
            <a:r>
              <a:rPr lang="en-US" sz="825" dirty="0"/>
              <a:t>.</a:t>
            </a:r>
          </a:p>
        </p:txBody>
      </p:sp>
    </p:spTree>
    <p:extLst>
      <p:ext uri="{BB962C8B-B14F-4D97-AF65-F5344CB8AC3E}">
        <p14:creationId xmlns:p14="http://schemas.microsoft.com/office/powerpoint/2010/main" val="1248969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929" y="1943980"/>
            <a:ext cx="8377311" cy="3545993"/>
          </a:xfrm>
        </p:spPr>
        <p:txBody>
          <a:bodyPr/>
          <a:lstStyle/>
          <a:p>
            <a:pPr marL="0" indent="0">
              <a:buNone/>
            </a:pPr>
            <a:endParaRPr lang="en-US" dirty="0">
              <a:solidFill>
                <a:srgbClr val="FF0000"/>
              </a:solidFill>
            </a:endParaRPr>
          </a:p>
          <a:p>
            <a:pPr marL="0" indent="0">
              <a:buNone/>
            </a:pPr>
            <a:endParaRPr lang="en-US" dirty="0">
              <a:solidFill>
                <a:srgbClr val="FF0000"/>
              </a:solidFill>
            </a:endParaRPr>
          </a:p>
        </p:txBody>
      </p:sp>
      <p:sp>
        <p:nvSpPr>
          <p:cNvPr id="5" name="TextBox 4"/>
          <p:cNvSpPr txBox="1"/>
          <p:nvPr/>
        </p:nvSpPr>
        <p:spPr>
          <a:xfrm>
            <a:off x="5738191" y="6255657"/>
            <a:ext cx="3209624" cy="369332"/>
          </a:xfrm>
          <a:prstGeom prst="rect">
            <a:avLst/>
          </a:prstGeom>
          <a:noFill/>
        </p:spPr>
        <p:txBody>
          <a:bodyPr wrap="square" rtlCol="0">
            <a:spAutoFit/>
          </a:bodyPr>
          <a:lstStyle/>
          <a:p>
            <a:r>
              <a:rPr lang="en-US" sz="900" dirty="0"/>
              <a:t>McEwen BS</a:t>
            </a:r>
            <a:r>
              <a:rPr lang="en-US" sz="900" b="1" dirty="0"/>
              <a:t>.</a:t>
            </a:r>
            <a:r>
              <a:rPr lang="en-US" sz="900" dirty="0"/>
              <a:t> Protective and damaging effects of stress mediators. N </a:t>
            </a:r>
            <a:r>
              <a:rPr lang="en-US" sz="900" dirty="0" err="1"/>
              <a:t>Engl</a:t>
            </a:r>
            <a:r>
              <a:rPr lang="en-US" sz="900" dirty="0"/>
              <a:t> J Med 338: 171–179, 1998</a:t>
            </a:r>
            <a:r>
              <a:rPr lang="en-US" sz="825" dirty="0"/>
              <a:t>.</a:t>
            </a:r>
          </a:p>
        </p:txBody>
      </p:sp>
      <p:sp>
        <p:nvSpPr>
          <p:cNvPr id="6" name="TextBox 5"/>
          <p:cNvSpPr txBox="1"/>
          <p:nvPr/>
        </p:nvSpPr>
        <p:spPr>
          <a:xfrm>
            <a:off x="5905678" y="1958447"/>
            <a:ext cx="2928015" cy="4093428"/>
          </a:xfrm>
          <a:prstGeom prst="rect">
            <a:avLst/>
          </a:prstGeom>
          <a:noFill/>
        </p:spPr>
        <p:txBody>
          <a:bodyPr wrap="square" rtlCol="0">
            <a:spAutoFit/>
          </a:bodyPr>
          <a:lstStyle/>
          <a:p>
            <a:pPr>
              <a:spcBef>
                <a:spcPts val="1200"/>
              </a:spcBef>
              <a:spcAft>
                <a:spcPts val="2400"/>
              </a:spcAft>
            </a:pPr>
            <a:r>
              <a:rPr lang="en-US" sz="2400" dirty="0">
                <a:solidFill>
                  <a:srgbClr val="D54070"/>
                </a:solidFill>
              </a:rPr>
              <a:t>The body’s stress response changes following frequent and prolonged exposure.</a:t>
            </a:r>
            <a:endParaRPr lang="en-US" sz="800" dirty="0">
              <a:solidFill>
                <a:srgbClr val="D54070"/>
              </a:solidFill>
            </a:endParaRPr>
          </a:p>
          <a:p>
            <a:pPr>
              <a:spcAft>
                <a:spcPts val="2400"/>
              </a:spcAft>
            </a:pPr>
            <a:r>
              <a:rPr lang="en-US" sz="2400" dirty="0"/>
              <a:t>May respond to lower thresholds leading to more frequent and longer periods of activation</a:t>
            </a:r>
            <a:endParaRPr lang="en-US" sz="2400" dirty="0">
              <a:solidFill>
                <a:srgbClr val="D5407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53" y="889001"/>
            <a:ext cx="5380969" cy="5862988"/>
          </a:xfrm>
          <a:prstGeom prst="rect">
            <a:avLst/>
          </a:prstGeom>
        </p:spPr>
      </p:pic>
      <p:sp>
        <p:nvSpPr>
          <p:cNvPr id="4" name="Title 1"/>
          <p:cNvSpPr>
            <a:spLocks noGrp="1"/>
          </p:cNvSpPr>
          <p:nvPr>
            <p:ph type="title"/>
          </p:nvPr>
        </p:nvSpPr>
        <p:spPr>
          <a:xfrm>
            <a:off x="400929" y="287350"/>
            <a:ext cx="8726120" cy="775139"/>
          </a:xfrm>
        </p:spPr>
        <p:txBody>
          <a:bodyPr>
            <a:noAutofit/>
          </a:bodyPr>
          <a:lstStyle/>
          <a:p>
            <a:r>
              <a:rPr lang="en-US" sz="4000" dirty="0"/>
              <a:t>Toxic Stress</a:t>
            </a:r>
          </a:p>
        </p:txBody>
      </p:sp>
    </p:spTree>
    <p:extLst>
      <p:ext uri="{BB962C8B-B14F-4D97-AF65-F5344CB8AC3E}">
        <p14:creationId xmlns:p14="http://schemas.microsoft.com/office/powerpoint/2010/main" val="472022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076BC5-2DA8-D94C-8FCE-FC084DBC3CB3}"/>
              </a:ext>
            </a:extLst>
          </p:cNvPr>
          <p:cNvPicPr>
            <a:picLocks noChangeAspect="1"/>
          </p:cNvPicPr>
          <p:nvPr/>
        </p:nvPicPr>
        <p:blipFill>
          <a:blip r:embed="rId3"/>
          <a:stretch>
            <a:fillRect/>
          </a:stretch>
        </p:blipFill>
        <p:spPr>
          <a:xfrm>
            <a:off x="5738191" y="4044434"/>
            <a:ext cx="3231239" cy="2211223"/>
          </a:xfrm>
          <a:prstGeom prst="rect">
            <a:avLst/>
          </a:prstGeom>
        </p:spPr>
      </p:pic>
      <p:sp>
        <p:nvSpPr>
          <p:cNvPr id="2" name="Title 1"/>
          <p:cNvSpPr>
            <a:spLocks noGrp="1"/>
          </p:cNvSpPr>
          <p:nvPr>
            <p:ph type="title"/>
          </p:nvPr>
        </p:nvSpPr>
        <p:spPr/>
        <p:txBody>
          <a:bodyPr/>
          <a:lstStyle/>
          <a:p>
            <a:r>
              <a:rPr lang="en-US" dirty="0"/>
              <a:t>Childhood Toxic Stress</a:t>
            </a:r>
          </a:p>
        </p:txBody>
      </p:sp>
      <p:sp>
        <p:nvSpPr>
          <p:cNvPr id="4" name="Content Placeholder 2"/>
          <p:cNvSpPr>
            <a:spLocks noGrp="1"/>
          </p:cNvSpPr>
          <p:nvPr>
            <p:ph idx="1"/>
          </p:nvPr>
        </p:nvSpPr>
        <p:spPr>
          <a:xfrm>
            <a:off x="321961" y="1603892"/>
            <a:ext cx="8625854" cy="5046663"/>
          </a:xfrm>
        </p:spPr>
        <p:txBody>
          <a:bodyPr>
            <a:normAutofit/>
          </a:bodyPr>
          <a:lstStyle/>
          <a:p>
            <a:pPr marL="0" indent="0">
              <a:lnSpc>
                <a:spcPct val="110000"/>
              </a:lnSpc>
              <a:spcBef>
                <a:spcPts val="1200"/>
              </a:spcBef>
              <a:buNone/>
            </a:pPr>
            <a:r>
              <a:rPr lang="en-US" dirty="0">
                <a:solidFill>
                  <a:srgbClr val="FF0000"/>
                </a:solidFill>
              </a:rPr>
              <a:t>Toxic Stress </a:t>
            </a:r>
            <a:r>
              <a:rPr lang="en-US" dirty="0"/>
              <a:t>is uncontrollable, unpredictable and pervasive stress. </a:t>
            </a:r>
          </a:p>
          <a:p>
            <a:pPr marL="0" indent="0">
              <a:lnSpc>
                <a:spcPct val="110000"/>
              </a:lnSpc>
              <a:spcBef>
                <a:spcPts val="1200"/>
              </a:spcBef>
              <a:buNone/>
            </a:pPr>
            <a:r>
              <a:rPr lang="en-US" dirty="0">
                <a:solidFill>
                  <a:srgbClr val="FF0000"/>
                </a:solidFill>
              </a:rPr>
              <a:t>Inactivation of stress</a:t>
            </a:r>
            <a:r>
              <a:rPr lang="en-US" dirty="0"/>
              <a:t> causes an over exposure to stress hormones and creates an allostatic load. </a:t>
            </a:r>
          </a:p>
          <a:p>
            <a:pPr marL="0" indent="0">
              <a:lnSpc>
                <a:spcPct val="110000"/>
              </a:lnSpc>
              <a:spcBef>
                <a:spcPts val="1200"/>
              </a:spcBef>
              <a:buNone/>
            </a:pPr>
            <a:r>
              <a:rPr lang="en-US" dirty="0"/>
              <a:t>Over weeks, months or years</a:t>
            </a:r>
            <a:br>
              <a:rPr lang="en-US" dirty="0"/>
            </a:br>
            <a:r>
              <a:rPr lang="en-US" dirty="0"/>
              <a:t>this can result in biologic </a:t>
            </a:r>
            <a:br>
              <a:rPr lang="en-US" dirty="0"/>
            </a:br>
            <a:r>
              <a:rPr lang="en-US" dirty="0"/>
              <a:t>consequences.</a:t>
            </a:r>
          </a:p>
        </p:txBody>
      </p:sp>
      <p:sp>
        <p:nvSpPr>
          <p:cNvPr id="5" name="TextBox 4">
            <a:extLst>
              <a:ext uri="{FF2B5EF4-FFF2-40B4-BE49-F238E27FC236}">
                <a16:creationId xmlns:a16="http://schemas.microsoft.com/office/drawing/2014/main" id="{D1DE793E-6288-A144-BE4B-05E02C12C3B0}"/>
              </a:ext>
            </a:extLst>
          </p:cNvPr>
          <p:cNvSpPr txBox="1"/>
          <p:nvPr/>
        </p:nvSpPr>
        <p:spPr>
          <a:xfrm>
            <a:off x="5738191" y="6255657"/>
            <a:ext cx="3209624" cy="369332"/>
          </a:xfrm>
          <a:prstGeom prst="rect">
            <a:avLst/>
          </a:prstGeom>
          <a:noFill/>
        </p:spPr>
        <p:txBody>
          <a:bodyPr wrap="square" rtlCol="0">
            <a:spAutoFit/>
          </a:bodyPr>
          <a:lstStyle/>
          <a:p>
            <a:r>
              <a:rPr lang="en-US" sz="900" dirty="0"/>
              <a:t>McEwen BS</a:t>
            </a:r>
            <a:r>
              <a:rPr lang="en-US" sz="900" b="1" dirty="0"/>
              <a:t>.</a:t>
            </a:r>
            <a:r>
              <a:rPr lang="en-US" sz="900" dirty="0"/>
              <a:t> Protective and damaging effects of stress mediators. N </a:t>
            </a:r>
            <a:r>
              <a:rPr lang="en-US" sz="900" dirty="0" err="1"/>
              <a:t>Engl</a:t>
            </a:r>
            <a:r>
              <a:rPr lang="en-US" sz="900" dirty="0"/>
              <a:t> J Med 338: 171–179, 1998</a:t>
            </a:r>
            <a:r>
              <a:rPr lang="en-US" sz="825" dirty="0"/>
              <a:t>.</a:t>
            </a:r>
          </a:p>
        </p:txBody>
      </p:sp>
    </p:spTree>
    <p:extLst>
      <p:ext uri="{BB962C8B-B14F-4D97-AF65-F5344CB8AC3E}">
        <p14:creationId xmlns:p14="http://schemas.microsoft.com/office/powerpoint/2010/main" val="2605038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FC11055-B131-194A-903C-621678E69C8B}"/>
              </a:ext>
            </a:extLst>
          </p:cNvPr>
          <p:cNvPicPr>
            <a:picLocks noGrp="1" noChangeAspect="1"/>
          </p:cNvPicPr>
          <p:nvPr>
            <p:ph idx="1"/>
          </p:nvPr>
        </p:nvPicPr>
        <p:blipFill>
          <a:blip r:embed="rId3"/>
          <a:stretch>
            <a:fillRect/>
          </a:stretch>
        </p:blipFill>
        <p:spPr>
          <a:xfrm>
            <a:off x="1986379" y="215370"/>
            <a:ext cx="4951576" cy="6642629"/>
          </a:xfrm>
        </p:spPr>
      </p:pic>
      <p:sp>
        <p:nvSpPr>
          <p:cNvPr id="6" name="Rectangle 5">
            <a:extLst>
              <a:ext uri="{FF2B5EF4-FFF2-40B4-BE49-F238E27FC236}">
                <a16:creationId xmlns:a16="http://schemas.microsoft.com/office/drawing/2014/main" id="{48598AFE-18C7-5540-9E04-B82061094F1F}"/>
              </a:ext>
            </a:extLst>
          </p:cNvPr>
          <p:cNvSpPr/>
          <p:nvPr/>
        </p:nvSpPr>
        <p:spPr>
          <a:xfrm>
            <a:off x="3941233" y="211666"/>
            <a:ext cx="364067" cy="855134"/>
          </a:xfrm>
          <a:prstGeom prst="rect">
            <a:avLst/>
          </a:prstGeom>
          <a:solidFill>
            <a:srgbClr val="FFF9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10DD1B-B054-114D-B790-805A854F345F}"/>
              </a:ext>
            </a:extLst>
          </p:cNvPr>
          <p:cNvSpPr>
            <a:spLocks noGrp="1"/>
          </p:cNvSpPr>
          <p:nvPr>
            <p:ph type="title"/>
          </p:nvPr>
        </p:nvSpPr>
        <p:spPr>
          <a:xfrm>
            <a:off x="110066" y="435505"/>
            <a:ext cx="2569634" cy="2485496"/>
          </a:xfrm>
        </p:spPr>
        <p:txBody>
          <a:bodyPr>
            <a:normAutofit/>
          </a:bodyPr>
          <a:lstStyle/>
          <a:p>
            <a:r>
              <a:rPr lang="en-US" sz="3200" dirty="0"/>
              <a:t>Cellular response</a:t>
            </a:r>
            <a:br>
              <a:rPr lang="en-US" sz="3200" dirty="0"/>
            </a:br>
            <a:r>
              <a:rPr lang="en-US" sz="3200" dirty="0"/>
              <a:t>to stress</a:t>
            </a:r>
          </a:p>
        </p:txBody>
      </p:sp>
      <p:sp>
        <p:nvSpPr>
          <p:cNvPr id="7" name="TextBox 6">
            <a:extLst>
              <a:ext uri="{FF2B5EF4-FFF2-40B4-BE49-F238E27FC236}">
                <a16:creationId xmlns:a16="http://schemas.microsoft.com/office/drawing/2014/main" id="{3A812B47-5C99-BE47-A773-D2309F36E8AD}"/>
              </a:ext>
            </a:extLst>
          </p:cNvPr>
          <p:cNvSpPr txBox="1"/>
          <p:nvPr/>
        </p:nvSpPr>
        <p:spPr>
          <a:xfrm>
            <a:off x="7238999" y="5854700"/>
            <a:ext cx="1708815" cy="646331"/>
          </a:xfrm>
          <a:prstGeom prst="rect">
            <a:avLst/>
          </a:prstGeom>
          <a:noFill/>
        </p:spPr>
        <p:txBody>
          <a:bodyPr wrap="square" rtlCol="0">
            <a:spAutoFit/>
          </a:bodyPr>
          <a:lstStyle/>
          <a:p>
            <a:r>
              <a:rPr lang="en-US" sz="900" dirty="0"/>
              <a:t>McEwen BS</a:t>
            </a:r>
            <a:r>
              <a:rPr lang="en-US" sz="900" b="1" dirty="0"/>
              <a:t>.</a:t>
            </a:r>
            <a:r>
              <a:rPr lang="en-US" sz="900" dirty="0"/>
              <a:t> Protective and damaging effects of stress mediators. N </a:t>
            </a:r>
            <a:r>
              <a:rPr lang="en-US" sz="900" dirty="0" err="1"/>
              <a:t>Engl</a:t>
            </a:r>
            <a:r>
              <a:rPr lang="en-US" sz="900" dirty="0"/>
              <a:t> J Med 338: 171–179, 1998</a:t>
            </a:r>
            <a:r>
              <a:rPr lang="en-US" sz="825" dirty="0"/>
              <a:t>.</a:t>
            </a:r>
          </a:p>
        </p:txBody>
      </p:sp>
    </p:spTree>
    <p:extLst>
      <p:ext uri="{BB962C8B-B14F-4D97-AF65-F5344CB8AC3E}">
        <p14:creationId xmlns:p14="http://schemas.microsoft.com/office/powerpoint/2010/main" val="1289125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20678" cy="1262614"/>
          </a:xfrm>
        </p:spPr>
        <p:txBody>
          <a:bodyPr>
            <a:noAutofit/>
          </a:bodyPr>
          <a:lstStyle/>
          <a:p>
            <a:r>
              <a:rPr lang="en-US" sz="3600" dirty="0"/>
              <a:t>Epigenetics – Determination of Gene Expression</a:t>
            </a:r>
          </a:p>
        </p:txBody>
      </p:sp>
      <p:pic>
        <p:nvPicPr>
          <p:cNvPr id="4" name="Picture 3">
            <a:extLst>
              <a:ext uri="{FF2B5EF4-FFF2-40B4-BE49-F238E27FC236}">
                <a16:creationId xmlns:a16="http://schemas.microsoft.com/office/drawing/2014/main" id="{501E82ED-6BF9-44CD-AC8B-1C489C73D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34725"/>
            <a:ext cx="6776113" cy="5039119"/>
          </a:xfrm>
          <a:prstGeom prst="rect">
            <a:avLst/>
          </a:prstGeom>
        </p:spPr>
      </p:pic>
      <p:sp>
        <p:nvSpPr>
          <p:cNvPr id="5" name="TextBox 4">
            <a:extLst>
              <a:ext uri="{FF2B5EF4-FFF2-40B4-BE49-F238E27FC236}">
                <a16:creationId xmlns:a16="http://schemas.microsoft.com/office/drawing/2014/main" id="{68296803-7BCB-47CF-B293-2A9EB234845C}"/>
              </a:ext>
            </a:extLst>
          </p:cNvPr>
          <p:cNvSpPr txBox="1"/>
          <p:nvPr/>
        </p:nvSpPr>
        <p:spPr>
          <a:xfrm>
            <a:off x="-61992" y="6673845"/>
            <a:ext cx="5867987" cy="230832"/>
          </a:xfrm>
          <a:prstGeom prst="rect">
            <a:avLst/>
          </a:prstGeom>
          <a:noFill/>
        </p:spPr>
        <p:txBody>
          <a:bodyPr wrap="square" rtlCol="0">
            <a:spAutoFit/>
          </a:bodyPr>
          <a:lstStyle/>
          <a:p>
            <a:r>
              <a:rPr lang="en-US" sz="900" dirty="0"/>
              <a:t>Source: Center on the Developing Child at Harvard University</a:t>
            </a:r>
          </a:p>
        </p:txBody>
      </p:sp>
    </p:spTree>
    <p:extLst>
      <p:ext uri="{BB962C8B-B14F-4D97-AF65-F5344CB8AC3E}">
        <p14:creationId xmlns:p14="http://schemas.microsoft.com/office/powerpoint/2010/main" val="3589758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9744" y="194814"/>
            <a:ext cx="6639287" cy="1077218"/>
          </a:xfrm>
          <a:prstGeom prst="rect">
            <a:avLst/>
          </a:prstGeom>
          <a:noFill/>
        </p:spPr>
        <p:txBody>
          <a:bodyPr wrap="square" rtlCol="0">
            <a:spAutoFit/>
          </a:bodyPr>
          <a:lstStyle/>
          <a:p>
            <a:r>
              <a:rPr lang="en-US" sz="3200" dirty="0"/>
              <a:t>Brain Changes Associated with </a:t>
            </a:r>
            <a:br>
              <a:rPr lang="en-US" sz="3200" dirty="0"/>
            </a:br>
            <a:r>
              <a:rPr lang="en-US" sz="3200" dirty="0"/>
              <a:t>Childhood Maltreatment</a:t>
            </a:r>
          </a:p>
        </p:txBody>
      </p:sp>
      <p:sp>
        <p:nvSpPr>
          <p:cNvPr id="10" name="TextBox 9"/>
          <p:cNvSpPr txBox="1"/>
          <p:nvPr/>
        </p:nvSpPr>
        <p:spPr>
          <a:xfrm>
            <a:off x="96478" y="6173577"/>
            <a:ext cx="8857561" cy="584775"/>
          </a:xfrm>
          <a:prstGeom prst="rect">
            <a:avLst/>
          </a:prstGeom>
          <a:noFill/>
        </p:spPr>
        <p:txBody>
          <a:bodyPr wrap="square" rtlCol="0">
            <a:spAutoFit/>
          </a:bodyPr>
          <a:lstStyle/>
          <a:p>
            <a:r>
              <a:rPr lang="en-US" sz="1600" dirty="0"/>
              <a:t>NIDA. (2015, November 19). Childhood Maltreatment Changes Cortical Network Architecture and May Raise Risk for Substance Use</a:t>
            </a:r>
            <a:endParaRPr lang="en-US" sz="1200" dirty="0"/>
          </a:p>
        </p:txBody>
      </p:sp>
      <p:sp>
        <p:nvSpPr>
          <p:cNvPr id="2" name="Rectangle 1"/>
          <p:cNvSpPr/>
          <p:nvPr/>
        </p:nvSpPr>
        <p:spPr>
          <a:xfrm>
            <a:off x="7436385" y="5938092"/>
            <a:ext cx="1421176" cy="62328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1" name="Content Placeholder 10">
            <a:extLst>
              <a:ext uri="{FF2B5EF4-FFF2-40B4-BE49-F238E27FC236}">
                <a16:creationId xmlns:a16="http://schemas.microsoft.com/office/drawing/2014/main" id="{05E59E92-006C-3242-AFA8-7D449FBCF537}"/>
              </a:ext>
            </a:extLst>
          </p:cNvPr>
          <p:cNvPicPr>
            <a:picLocks noGrp="1" noChangeAspect="1"/>
          </p:cNvPicPr>
          <p:nvPr>
            <p:ph idx="1"/>
          </p:nvPr>
        </p:nvPicPr>
        <p:blipFill>
          <a:blip r:embed="rId3"/>
          <a:stretch>
            <a:fillRect/>
          </a:stretch>
        </p:blipFill>
        <p:spPr>
          <a:xfrm>
            <a:off x="192959" y="1655284"/>
            <a:ext cx="8664601" cy="4412693"/>
          </a:xfrm>
        </p:spPr>
      </p:pic>
    </p:spTree>
    <p:extLst>
      <p:ext uri="{BB962C8B-B14F-4D97-AF65-F5344CB8AC3E}">
        <p14:creationId xmlns:p14="http://schemas.microsoft.com/office/powerpoint/2010/main" val="1318593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2D8AF442-3505-42E3-8077-BE2088231E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05"/>
          <a:stretch/>
        </p:blipFill>
        <p:spPr bwMode="auto">
          <a:xfrm>
            <a:off x="0" y="274638"/>
            <a:ext cx="9144000" cy="6583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376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581" y="1944529"/>
            <a:ext cx="8506467" cy="4517086"/>
          </a:xfrm>
        </p:spPr>
        <p:txBody>
          <a:bodyPr>
            <a:normAutofit/>
          </a:bodyPr>
          <a:lstStyle/>
          <a:p>
            <a:pPr marL="0" indent="0">
              <a:buNone/>
            </a:pPr>
            <a:r>
              <a:rPr lang="en-US" sz="2800" dirty="0"/>
              <a:t>In extreme cases (ex. severe chronic abuse), especially during early sensitive periods of brain development:</a:t>
            </a:r>
          </a:p>
          <a:p>
            <a:pPr marL="0" indent="0">
              <a:buNone/>
            </a:pPr>
            <a:endParaRPr lang="en-US" sz="900" dirty="0"/>
          </a:p>
          <a:p>
            <a:pPr lvl="1"/>
            <a:r>
              <a:rPr lang="en-US" sz="2400" dirty="0"/>
              <a:t>Regions of the brain involved in </a:t>
            </a:r>
            <a:r>
              <a:rPr lang="en-US" sz="2400" dirty="0">
                <a:solidFill>
                  <a:srgbClr val="D54070"/>
                </a:solidFill>
              </a:rPr>
              <a:t>fear, anxiety and impulsive responses</a:t>
            </a:r>
            <a:r>
              <a:rPr lang="en-US" sz="2400" dirty="0">
                <a:solidFill>
                  <a:srgbClr val="FF3399"/>
                </a:solidFill>
              </a:rPr>
              <a:t> </a:t>
            </a:r>
            <a:r>
              <a:rPr lang="en-US" sz="2400" dirty="0"/>
              <a:t>may </a:t>
            </a:r>
            <a:r>
              <a:rPr lang="en-US" sz="2400" dirty="0">
                <a:solidFill>
                  <a:srgbClr val="D54070"/>
                </a:solidFill>
              </a:rPr>
              <a:t>overproduce</a:t>
            </a:r>
            <a:r>
              <a:rPr lang="en-US" sz="2400" dirty="0"/>
              <a:t> neural connections</a:t>
            </a:r>
          </a:p>
          <a:p>
            <a:pPr marL="342900" lvl="1" indent="0">
              <a:buNone/>
            </a:pPr>
            <a:endParaRPr lang="en-US" sz="2000" dirty="0"/>
          </a:p>
          <a:p>
            <a:pPr lvl="1"/>
            <a:r>
              <a:rPr lang="en-US" sz="2400" dirty="0"/>
              <a:t>Regions dedicated to </a:t>
            </a:r>
            <a:r>
              <a:rPr lang="en-US" sz="2400" dirty="0">
                <a:solidFill>
                  <a:srgbClr val="D54070"/>
                </a:solidFill>
              </a:rPr>
              <a:t>reasoning, planning and behavioral control </a:t>
            </a:r>
            <a:r>
              <a:rPr lang="en-US" sz="2400" dirty="0"/>
              <a:t>may produce </a:t>
            </a:r>
            <a:r>
              <a:rPr lang="en-US" sz="2400" dirty="0">
                <a:solidFill>
                  <a:srgbClr val="D54070"/>
                </a:solidFill>
              </a:rPr>
              <a:t>fewer connections</a:t>
            </a:r>
          </a:p>
          <a:p>
            <a:pPr marL="342900" lvl="1" indent="0">
              <a:buNone/>
            </a:pPr>
            <a:endParaRPr lang="en-US" sz="2100" dirty="0"/>
          </a:p>
        </p:txBody>
      </p:sp>
      <p:sp>
        <p:nvSpPr>
          <p:cNvPr id="4" name="Title 1"/>
          <p:cNvSpPr>
            <a:spLocks noGrp="1"/>
          </p:cNvSpPr>
          <p:nvPr>
            <p:ph type="title"/>
          </p:nvPr>
        </p:nvSpPr>
        <p:spPr>
          <a:xfrm>
            <a:off x="247972" y="190810"/>
            <a:ext cx="6509288" cy="780757"/>
          </a:xfrm>
        </p:spPr>
        <p:txBody>
          <a:bodyPr>
            <a:noAutofit/>
          </a:bodyPr>
          <a:lstStyle/>
          <a:p>
            <a:r>
              <a:rPr lang="en-US" sz="4000" dirty="0"/>
              <a:t>Toxic Stress and its Impact on Neurodevelopment</a:t>
            </a:r>
          </a:p>
        </p:txBody>
      </p:sp>
      <p:sp>
        <p:nvSpPr>
          <p:cNvPr id="5" name="TextBox 4"/>
          <p:cNvSpPr txBox="1"/>
          <p:nvPr/>
        </p:nvSpPr>
        <p:spPr>
          <a:xfrm>
            <a:off x="0" y="6461615"/>
            <a:ext cx="6238809" cy="577081"/>
          </a:xfrm>
          <a:prstGeom prst="rect">
            <a:avLst/>
          </a:prstGeom>
          <a:noFill/>
        </p:spPr>
        <p:txBody>
          <a:bodyPr wrap="square" rtlCol="0">
            <a:spAutoFit/>
          </a:bodyPr>
          <a:lstStyle/>
          <a:p>
            <a:r>
              <a:rPr lang="en-US" sz="900"/>
              <a:t>National Scientific Council on the Developing Child. (2005/2014). Excessive Stress Disrupts the Architecture of the Developing Brain: Working Paper 3. Updated Edition. http//www.developingchild.Harvard.edu</a:t>
            </a:r>
          </a:p>
          <a:p>
            <a:endParaRPr lang="en-US" sz="1350"/>
          </a:p>
        </p:txBody>
      </p:sp>
    </p:spTree>
    <p:extLst>
      <p:ext uri="{BB962C8B-B14F-4D97-AF65-F5344CB8AC3E}">
        <p14:creationId xmlns:p14="http://schemas.microsoft.com/office/powerpoint/2010/main" val="619832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1448" y="1307027"/>
            <a:ext cx="6007583" cy="5296686"/>
          </a:xfrm>
        </p:spPr>
      </p:pic>
      <p:sp>
        <p:nvSpPr>
          <p:cNvPr id="9" name="TextBox 8"/>
          <p:cNvSpPr txBox="1"/>
          <p:nvPr/>
        </p:nvSpPr>
        <p:spPr>
          <a:xfrm>
            <a:off x="159744" y="194814"/>
            <a:ext cx="6639287" cy="1077218"/>
          </a:xfrm>
          <a:prstGeom prst="rect">
            <a:avLst/>
          </a:prstGeom>
          <a:noFill/>
        </p:spPr>
        <p:txBody>
          <a:bodyPr wrap="square" rtlCol="0">
            <a:spAutoFit/>
          </a:bodyPr>
          <a:lstStyle/>
          <a:p>
            <a:r>
              <a:rPr lang="en-US" sz="3200" dirty="0"/>
              <a:t>Brain Changes Associated with </a:t>
            </a:r>
            <a:br>
              <a:rPr lang="en-US" sz="3200" dirty="0"/>
            </a:br>
            <a:r>
              <a:rPr lang="en-US" sz="3200" dirty="0"/>
              <a:t>Childhood Maltreatment</a:t>
            </a:r>
          </a:p>
        </p:txBody>
      </p:sp>
      <p:sp>
        <p:nvSpPr>
          <p:cNvPr id="10" name="TextBox 9"/>
          <p:cNvSpPr txBox="1"/>
          <p:nvPr/>
        </p:nvSpPr>
        <p:spPr>
          <a:xfrm>
            <a:off x="-1" y="6638709"/>
            <a:ext cx="8857561" cy="438582"/>
          </a:xfrm>
          <a:prstGeom prst="rect">
            <a:avLst/>
          </a:prstGeom>
          <a:noFill/>
        </p:spPr>
        <p:txBody>
          <a:bodyPr wrap="square" rtlCol="0">
            <a:spAutoFit/>
          </a:bodyPr>
          <a:lstStyle/>
          <a:p>
            <a:r>
              <a:rPr lang="en-US" sz="900" err="1"/>
              <a:t>Teicher</a:t>
            </a:r>
            <a:r>
              <a:rPr lang="en-US" sz="900"/>
              <a:t>, Martin H., et al. "The effects of childhood maltreatment on brain structure, function and connectivity." </a:t>
            </a:r>
            <a:r>
              <a:rPr lang="en-US" sz="900" i="1"/>
              <a:t>Nature Reviews Neuroscience</a:t>
            </a:r>
            <a:r>
              <a:rPr lang="en-US" sz="900"/>
              <a:t> 17.10 (2016): 652-666.</a:t>
            </a:r>
          </a:p>
          <a:p>
            <a:endParaRPr lang="en-US" sz="1350"/>
          </a:p>
        </p:txBody>
      </p:sp>
      <p:sp>
        <p:nvSpPr>
          <p:cNvPr id="2" name="Rectangle 1"/>
          <p:cNvSpPr/>
          <p:nvPr/>
        </p:nvSpPr>
        <p:spPr>
          <a:xfrm>
            <a:off x="7436385" y="5938092"/>
            <a:ext cx="1421176" cy="62328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6428F3E8-92E6-164A-ACE4-1D3B5CD432F6}"/>
              </a:ext>
            </a:extLst>
          </p:cNvPr>
          <p:cNvSpPr txBox="1"/>
          <p:nvPr/>
        </p:nvSpPr>
        <p:spPr>
          <a:xfrm>
            <a:off x="7201282" y="2314705"/>
            <a:ext cx="1428596" cy="369332"/>
          </a:xfrm>
          <a:prstGeom prst="rect">
            <a:avLst/>
          </a:prstGeom>
          <a:noFill/>
        </p:spPr>
        <p:txBody>
          <a:bodyPr wrap="none" rtlCol="0">
            <a:spAutoFit/>
          </a:bodyPr>
          <a:lstStyle/>
          <a:p>
            <a:r>
              <a:rPr lang="en-US" b="1" dirty="0"/>
              <a:t>Unexposed</a:t>
            </a:r>
          </a:p>
        </p:txBody>
      </p:sp>
      <p:sp>
        <p:nvSpPr>
          <p:cNvPr id="4" name="TextBox 3">
            <a:extLst>
              <a:ext uri="{FF2B5EF4-FFF2-40B4-BE49-F238E27FC236}">
                <a16:creationId xmlns:a16="http://schemas.microsoft.com/office/drawing/2014/main" id="{C64051E6-1162-CC49-A116-859F2D35ACF1}"/>
              </a:ext>
            </a:extLst>
          </p:cNvPr>
          <p:cNvSpPr txBox="1"/>
          <p:nvPr/>
        </p:nvSpPr>
        <p:spPr>
          <a:xfrm>
            <a:off x="7201282" y="4458299"/>
            <a:ext cx="1338828" cy="369332"/>
          </a:xfrm>
          <a:prstGeom prst="rect">
            <a:avLst/>
          </a:prstGeom>
          <a:noFill/>
        </p:spPr>
        <p:txBody>
          <a:bodyPr wrap="none" rtlCol="0">
            <a:spAutoFit/>
          </a:bodyPr>
          <a:lstStyle/>
          <a:p>
            <a:r>
              <a:rPr lang="en-US" b="1" dirty="0"/>
              <a:t>Maltreated</a:t>
            </a:r>
          </a:p>
        </p:txBody>
      </p:sp>
    </p:spTree>
    <p:extLst>
      <p:ext uri="{BB962C8B-B14F-4D97-AF65-F5344CB8AC3E}">
        <p14:creationId xmlns:p14="http://schemas.microsoft.com/office/powerpoint/2010/main" val="311307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3CE8475B-D432-4ED2-A9CC-FFE05DA05BC2}"/>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124826" y="1964713"/>
            <a:ext cx="6736915" cy="4610637"/>
          </a:xfrm>
          <a:prstGeom prst="rect">
            <a:avLst/>
          </a:prstGeom>
          <a:noFill/>
          <a:ln>
            <a:noFill/>
          </a:ln>
        </p:spPr>
      </p:pic>
      <p:sp>
        <p:nvSpPr>
          <p:cNvPr id="2" name="Title 1"/>
          <p:cNvSpPr>
            <a:spLocks noGrp="1"/>
          </p:cNvSpPr>
          <p:nvPr>
            <p:ph type="title"/>
          </p:nvPr>
        </p:nvSpPr>
        <p:spPr>
          <a:xfrm>
            <a:off x="119479" y="157367"/>
            <a:ext cx="6210475" cy="1143000"/>
          </a:xfrm>
        </p:spPr>
        <p:txBody>
          <a:bodyPr/>
          <a:lstStyle/>
          <a:p>
            <a:r>
              <a:rPr lang="en-US" dirty="0"/>
              <a:t>Neurobiology of Stress</a:t>
            </a:r>
          </a:p>
        </p:txBody>
      </p:sp>
      <p:sp>
        <p:nvSpPr>
          <p:cNvPr id="7" name="Rectangle 6">
            <a:extLst>
              <a:ext uri="{FF2B5EF4-FFF2-40B4-BE49-F238E27FC236}">
                <a16:creationId xmlns:a16="http://schemas.microsoft.com/office/drawing/2014/main" id="{8DC19226-6D1F-4D5E-B1B1-E78D21EF3BB2}"/>
              </a:ext>
            </a:extLst>
          </p:cNvPr>
          <p:cNvSpPr/>
          <p:nvPr/>
        </p:nvSpPr>
        <p:spPr>
          <a:xfrm>
            <a:off x="6667675" y="3804176"/>
            <a:ext cx="1084882" cy="5889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4E09D19F-D6A4-4290-9660-52A406A53800}"/>
              </a:ext>
            </a:extLst>
          </p:cNvPr>
          <p:cNvSpPr/>
          <p:nvPr/>
        </p:nvSpPr>
        <p:spPr>
          <a:xfrm>
            <a:off x="631089" y="3591543"/>
            <a:ext cx="1957718" cy="5889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89CD5ABA-18FB-4724-909C-7E120EDF5D01}"/>
              </a:ext>
            </a:extLst>
          </p:cNvPr>
          <p:cNvSpPr/>
          <p:nvPr/>
        </p:nvSpPr>
        <p:spPr>
          <a:xfrm>
            <a:off x="1725714" y="2717886"/>
            <a:ext cx="1084882" cy="5889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74040D98-842F-4106-A46C-5DC910D550E6}"/>
              </a:ext>
            </a:extLst>
          </p:cNvPr>
          <p:cNvSpPr txBox="1"/>
          <p:nvPr/>
        </p:nvSpPr>
        <p:spPr>
          <a:xfrm>
            <a:off x="237117" y="4762990"/>
            <a:ext cx="2745662" cy="830997"/>
          </a:xfrm>
          <a:prstGeom prst="rect">
            <a:avLst/>
          </a:prstGeom>
          <a:solidFill>
            <a:schemeClr val="bg1"/>
          </a:solidFill>
        </p:spPr>
        <p:txBody>
          <a:bodyPr wrap="square" rtlCol="0">
            <a:spAutoFit/>
          </a:bodyPr>
          <a:lstStyle/>
          <a:p>
            <a:r>
              <a:rPr lang="en-US" sz="1600" b="1" dirty="0"/>
              <a:t>Position of the Amygdala</a:t>
            </a:r>
          </a:p>
          <a:p>
            <a:pPr marL="285750" indent="-285750">
              <a:buFont typeface="Wingdings" panose="05000000000000000000" pitchFamily="2" charset="2"/>
              <a:buChar char="Ø"/>
            </a:pPr>
            <a:r>
              <a:rPr lang="en-US" sz="1600" dirty="0"/>
              <a:t>Triggers emotional &amp; stress responses</a:t>
            </a:r>
          </a:p>
        </p:txBody>
      </p:sp>
      <p:sp>
        <p:nvSpPr>
          <p:cNvPr id="11" name="TextBox 10">
            <a:extLst>
              <a:ext uri="{FF2B5EF4-FFF2-40B4-BE49-F238E27FC236}">
                <a16:creationId xmlns:a16="http://schemas.microsoft.com/office/drawing/2014/main" id="{6ACFBC55-0DD1-4296-A2D3-F048C4E4F8B0}"/>
              </a:ext>
            </a:extLst>
          </p:cNvPr>
          <p:cNvSpPr txBox="1"/>
          <p:nvPr/>
        </p:nvSpPr>
        <p:spPr>
          <a:xfrm>
            <a:off x="27636" y="2474540"/>
            <a:ext cx="3123858" cy="1569660"/>
          </a:xfrm>
          <a:prstGeom prst="rect">
            <a:avLst/>
          </a:prstGeom>
          <a:noFill/>
        </p:spPr>
        <p:txBody>
          <a:bodyPr wrap="square" rtlCol="0">
            <a:spAutoFit/>
          </a:bodyPr>
          <a:lstStyle/>
          <a:p>
            <a:r>
              <a:rPr lang="en-US" sz="1600" b="1" dirty="0"/>
              <a:t>Prefrontal Cortex</a:t>
            </a:r>
          </a:p>
          <a:p>
            <a:pPr marL="285750" indent="-285750">
              <a:buFont typeface="Wingdings" panose="05000000000000000000" pitchFamily="2" charset="2"/>
              <a:buChar char="Ø"/>
            </a:pPr>
            <a:r>
              <a:rPr lang="en-US" sz="1600" dirty="0"/>
              <a:t>Executive functioning (problem solving, memory, impulse control)</a:t>
            </a:r>
          </a:p>
          <a:p>
            <a:pPr marL="285750" indent="-285750">
              <a:buFont typeface="Wingdings" panose="05000000000000000000" pitchFamily="2" charset="2"/>
              <a:buChar char="Ø"/>
            </a:pPr>
            <a:r>
              <a:rPr lang="en-US" sz="1600" dirty="0"/>
              <a:t>Puts the “brakes” on the Amygdala</a:t>
            </a:r>
          </a:p>
        </p:txBody>
      </p:sp>
      <p:sp>
        <p:nvSpPr>
          <p:cNvPr id="6" name="TextBox 5">
            <a:extLst>
              <a:ext uri="{FF2B5EF4-FFF2-40B4-BE49-F238E27FC236}">
                <a16:creationId xmlns:a16="http://schemas.microsoft.com/office/drawing/2014/main" id="{F419BD92-F7C2-4E34-B038-D32DAC309F17}"/>
              </a:ext>
            </a:extLst>
          </p:cNvPr>
          <p:cNvSpPr txBox="1"/>
          <p:nvPr/>
        </p:nvSpPr>
        <p:spPr>
          <a:xfrm>
            <a:off x="6719100" y="3272537"/>
            <a:ext cx="2394466" cy="1815882"/>
          </a:xfrm>
          <a:prstGeom prst="rect">
            <a:avLst/>
          </a:prstGeom>
          <a:solidFill>
            <a:schemeClr val="bg1"/>
          </a:solidFill>
        </p:spPr>
        <p:txBody>
          <a:bodyPr wrap="square" rtlCol="0">
            <a:spAutoFit/>
          </a:bodyPr>
          <a:lstStyle/>
          <a:p>
            <a:r>
              <a:rPr lang="en-US" sz="1600" b="1" dirty="0"/>
              <a:t>Position of the Hippocampus</a:t>
            </a:r>
          </a:p>
          <a:p>
            <a:pPr marL="285750" indent="-285750">
              <a:buFont typeface="Wingdings" panose="05000000000000000000" pitchFamily="2" charset="2"/>
              <a:buChar char="Ø"/>
            </a:pPr>
            <a:r>
              <a:rPr lang="en-US" sz="1600" dirty="0"/>
              <a:t>Stores memory &amp; learning</a:t>
            </a:r>
          </a:p>
          <a:p>
            <a:pPr marL="285750" indent="-285750">
              <a:buFont typeface="Wingdings" panose="05000000000000000000" pitchFamily="2" charset="2"/>
              <a:buChar char="Ø"/>
            </a:pPr>
            <a:r>
              <a:rPr lang="en-US" sz="1600" dirty="0"/>
              <a:t>Triggers stress response for similar memories</a:t>
            </a:r>
          </a:p>
        </p:txBody>
      </p:sp>
    </p:spTree>
    <p:extLst>
      <p:ext uri="{BB962C8B-B14F-4D97-AF65-F5344CB8AC3E}">
        <p14:creationId xmlns:p14="http://schemas.microsoft.com/office/powerpoint/2010/main" val="790706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ACE Study</a:t>
            </a:r>
          </a:p>
        </p:txBody>
      </p:sp>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4929" r="3043" b="5304"/>
          <a:stretch/>
        </p:blipFill>
        <p:spPr>
          <a:xfrm>
            <a:off x="0" y="2075850"/>
            <a:ext cx="8865622" cy="2660898"/>
          </a:xfrm>
          <a:prstGeom prst="rect">
            <a:avLst/>
          </a:prstGeom>
        </p:spPr>
      </p:pic>
    </p:spTree>
    <p:extLst>
      <p:ext uri="{BB962C8B-B14F-4D97-AF65-F5344CB8AC3E}">
        <p14:creationId xmlns:p14="http://schemas.microsoft.com/office/powerpoint/2010/main" val="1946121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4000" dirty="0"/>
              <a:t>The ACE Study Results</a:t>
            </a:r>
          </a:p>
        </p:txBody>
      </p:sp>
      <p:sp>
        <p:nvSpPr>
          <p:cNvPr id="6" name="TextBox 5"/>
          <p:cNvSpPr txBox="1"/>
          <p:nvPr/>
        </p:nvSpPr>
        <p:spPr>
          <a:xfrm>
            <a:off x="-2612" y="6615069"/>
            <a:ext cx="8964386" cy="230832"/>
          </a:xfrm>
          <a:prstGeom prst="rect">
            <a:avLst/>
          </a:prstGeom>
          <a:noFill/>
        </p:spPr>
        <p:txBody>
          <a:bodyPr wrap="square" rtlCol="0">
            <a:spAutoFit/>
          </a:bodyPr>
          <a:lstStyle/>
          <a:p>
            <a:r>
              <a:rPr lang="en-US" sz="900" dirty="0"/>
              <a:t>Source: CDC. https://www.cdc.gov/violenceprevention/acestudy/ace_graphics.html</a:t>
            </a:r>
          </a:p>
        </p:txBody>
      </p:sp>
      <p:grpSp>
        <p:nvGrpSpPr>
          <p:cNvPr id="3" name="Group 2">
            <a:extLst>
              <a:ext uri="{FF2B5EF4-FFF2-40B4-BE49-F238E27FC236}">
                <a16:creationId xmlns:a16="http://schemas.microsoft.com/office/drawing/2014/main" id="{822D4828-74B6-B44B-BA1A-E019C1FA088C}"/>
              </a:ext>
            </a:extLst>
          </p:cNvPr>
          <p:cNvGrpSpPr/>
          <p:nvPr/>
        </p:nvGrpSpPr>
        <p:grpSpPr>
          <a:xfrm>
            <a:off x="217170" y="1545397"/>
            <a:ext cx="8789670" cy="4976853"/>
            <a:chOff x="217170" y="1545397"/>
            <a:chExt cx="8789670" cy="4976853"/>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153" t="7882" r="3374" b="3540"/>
            <a:stretch/>
          </p:blipFill>
          <p:spPr>
            <a:xfrm>
              <a:off x="217170" y="1545397"/>
              <a:ext cx="8789670" cy="4976853"/>
            </a:xfrm>
            <a:prstGeom prst="rect">
              <a:avLst/>
            </a:prstGeom>
          </p:spPr>
        </p:pic>
        <p:sp>
          <p:nvSpPr>
            <p:cNvPr id="2" name="Rectangle 1">
              <a:extLst>
                <a:ext uri="{FF2B5EF4-FFF2-40B4-BE49-F238E27FC236}">
                  <a16:creationId xmlns:a16="http://schemas.microsoft.com/office/drawing/2014/main" id="{B50CFBB1-BDD2-7E4F-B40F-9F52EF5BA890}"/>
                </a:ext>
              </a:extLst>
            </p:cNvPr>
            <p:cNvSpPr/>
            <p:nvPr/>
          </p:nvSpPr>
          <p:spPr>
            <a:xfrm>
              <a:off x="304800" y="3763617"/>
              <a:ext cx="3816626" cy="9409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56318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bwMode="auto">
          <a:xfrm>
            <a:off x="8820149" y="5703151"/>
            <a:ext cx="0" cy="0"/>
          </a:xfrm>
          <a:prstGeom prst="straightConnector1">
            <a:avLst/>
          </a:prstGeom>
          <a:noFill/>
          <a:ln w="9525" cap="flat" cmpd="sng" algn="ctr">
            <a:noFill/>
            <a:prstDash val="solid"/>
            <a:round/>
            <a:headEnd type="arrow"/>
            <a:tailEnd type="arrow"/>
          </a:ln>
          <a:effectLst/>
        </p:spPr>
      </p:cxnSp>
      <p:sp>
        <p:nvSpPr>
          <p:cNvPr id="3" name="TextBox 2"/>
          <p:cNvSpPr txBox="1"/>
          <p:nvPr/>
        </p:nvSpPr>
        <p:spPr>
          <a:xfrm>
            <a:off x="464167" y="1752463"/>
            <a:ext cx="4148381" cy="3785652"/>
          </a:xfrm>
          <a:prstGeom prst="rect">
            <a:avLst/>
          </a:prstGeom>
          <a:noFill/>
        </p:spPr>
        <p:txBody>
          <a:bodyPr wrap="square" rtlCol="0">
            <a:spAutoFit/>
          </a:bodyPr>
          <a:lstStyle/>
          <a:p>
            <a:r>
              <a:rPr lang="en-US" sz="2400" u="sng" dirty="0">
                <a:solidFill>
                  <a:srgbClr val="2A96BC"/>
                </a:solidFill>
              </a:rPr>
              <a:t>Amygdala Dominant</a:t>
            </a:r>
          </a:p>
          <a:p>
            <a:endParaRPr lang="en-US" sz="2400" dirty="0">
              <a:solidFill>
                <a:srgbClr val="2A96BC"/>
              </a:solidFill>
            </a:endParaRPr>
          </a:p>
          <a:p>
            <a:pPr marL="285750" indent="-285750">
              <a:buFont typeface="Arial" pitchFamily="34" charset="0"/>
              <a:buChar char="•"/>
            </a:pPr>
            <a:r>
              <a:rPr lang="en-US" sz="2400" dirty="0">
                <a:solidFill>
                  <a:srgbClr val="2A96BC"/>
                </a:solidFill>
              </a:rPr>
              <a:t>Impaired memory</a:t>
            </a:r>
          </a:p>
          <a:p>
            <a:pPr marL="285750" indent="-285750">
              <a:buFont typeface="Arial" pitchFamily="34" charset="0"/>
              <a:buChar char="•"/>
            </a:pPr>
            <a:r>
              <a:rPr lang="en-US" sz="2400" dirty="0">
                <a:solidFill>
                  <a:srgbClr val="2A96BC"/>
                </a:solidFill>
              </a:rPr>
              <a:t>Poor concentration</a:t>
            </a:r>
          </a:p>
          <a:p>
            <a:pPr marL="285750" indent="-285750">
              <a:buFont typeface="Arial" pitchFamily="34" charset="0"/>
              <a:buChar char="•"/>
            </a:pPr>
            <a:r>
              <a:rPr lang="en-US" sz="2400" dirty="0">
                <a:solidFill>
                  <a:srgbClr val="2A96BC"/>
                </a:solidFill>
              </a:rPr>
              <a:t>Easily provoked</a:t>
            </a:r>
          </a:p>
          <a:p>
            <a:pPr marL="285750" indent="-285750">
              <a:buFont typeface="Arial" pitchFamily="34" charset="0"/>
              <a:buChar char="•"/>
            </a:pPr>
            <a:r>
              <a:rPr lang="en-US" sz="2400" dirty="0">
                <a:solidFill>
                  <a:srgbClr val="2A96BC"/>
                </a:solidFill>
              </a:rPr>
              <a:t>On edge</a:t>
            </a:r>
          </a:p>
          <a:p>
            <a:pPr marL="285750" indent="-285750">
              <a:buFont typeface="Arial" pitchFamily="34" charset="0"/>
              <a:buChar char="•"/>
            </a:pPr>
            <a:r>
              <a:rPr lang="en-US" sz="2400" dirty="0">
                <a:solidFill>
                  <a:srgbClr val="2A96BC"/>
                </a:solidFill>
              </a:rPr>
              <a:t>Unable to follow directions</a:t>
            </a:r>
          </a:p>
          <a:p>
            <a:pPr marL="285750" indent="-285750">
              <a:buFont typeface="Arial" pitchFamily="34" charset="0"/>
              <a:buChar char="•"/>
            </a:pPr>
            <a:r>
              <a:rPr lang="en-US" sz="2400" dirty="0">
                <a:solidFill>
                  <a:srgbClr val="2A96BC"/>
                </a:solidFill>
              </a:rPr>
              <a:t>Impulsive</a:t>
            </a:r>
          </a:p>
          <a:p>
            <a:pPr marL="285750" indent="-285750">
              <a:buFont typeface="Arial" pitchFamily="34" charset="0"/>
              <a:buChar char="•"/>
            </a:pPr>
            <a:r>
              <a:rPr lang="en-US" sz="2400" dirty="0">
                <a:solidFill>
                  <a:srgbClr val="2A96BC"/>
                </a:solidFill>
              </a:rPr>
              <a:t>Hard to sit still</a:t>
            </a:r>
          </a:p>
          <a:p>
            <a:endParaRPr lang="en-US" sz="2400" dirty="0">
              <a:solidFill>
                <a:schemeClr val="tx2"/>
              </a:solidFill>
            </a:endParaRPr>
          </a:p>
        </p:txBody>
      </p:sp>
      <p:sp>
        <p:nvSpPr>
          <p:cNvPr id="4" name="TextBox 3"/>
          <p:cNvSpPr txBox="1"/>
          <p:nvPr/>
        </p:nvSpPr>
        <p:spPr>
          <a:xfrm>
            <a:off x="4843706" y="1752463"/>
            <a:ext cx="3966693" cy="4154984"/>
          </a:xfrm>
          <a:prstGeom prst="rect">
            <a:avLst/>
          </a:prstGeom>
          <a:noFill/>
        </p:spPr>
        <p:txBody>
          <a:bodyPr wrap="square" rtlCol="0">
            <a:spAutoFit/>
          </a:bodyPr>
          <a:lstStyle/>
          <a:p>
            <a:r>
              <a:rPr lang="en-US" sz="2400" u="sng" dirty="0">
                <a:solidFill>
                  <a:srgbClr val="73B44A"/>
                </a:solidFill>
              </a:rPr>
              <a:t>Frontal Lobe Suppressed</a:t>
            </a:r>
          </a:p>
          <a:p>
            <a:pPr marL="285750" indent="-285750">
              <a:buFont typeface="Arial" pitchFamily="34" charset="0"/>
              <a:buChar char="•"/>
            </a:pPr>
            <a:endParaRPr lang="en-US" sz="2400" dirty="0">
              <a:solidFill>
                <a:srgbClr val="73B44A"/>
              </a:solidFill>
            </a:endParaRPr>
          </a:p>
          <a:p>
            <a:pPr marL="285750" indent="-285750">
              <a:buFont typeface="Arial" pitchFamily="34" charset="0"/>
              <a:buChar char="•"/>
            </a:pPr>
            <a:r>
              <a:rPr lang="en-US" sz="2400" dirty="0">
                <a:solidFill>
                  <a:srgbClr val="73B44A"/>
                </a:solidFill>
              </a:rPr>
              <a:t>Problem solving</a:t>
            </a:r>
          </a:p>
          <a:p>
            <a:pPr marL="285750" indent="-285750">
              <a:buFont typeface="Arial" pitchFamily="34" charset="0"/>
              <a:buChar char="•"/>
            </a:pPr>
            <a:r>
              <a:rPr lang="en-US" sz="2400" dirty="0">
                <a:solidFill>
                  <a:srgbClr val="73B44A"/>
                </a:solidFill>
              </a:rPr>
              <a:t>Planning</a:t>
            </a:r>
          </a:p>
          <a:p>
            <a:pPr marL="285750" indent="-285750">
              <a:buFont typeface="Arial" pitchFamily="34" charset="0"/>
              <a:buChar char="•"/>
            </a:pPr>
            <a:r>
              <a:rPr lang="en-US" sz="2400" dirty="0">
                <a:solidFill>
                  <a:srgbClr val="73B44A"/>
                </a:solidFill>
              </a:rPr>
              <a:t>Adaptation to change</a:t>
            </a:r>
          </a:p>
          <a:p>
            <a:pPr marL="285750" indent="-285750">
              <a:buFont typeface="Arial" pitchFamily="34" charset="0"/>
              <a:buChar char="•"/>
            </a:pPr>
            <a:r>
              <a:rPr lang="en-US" sz="2400" dirty="0">
                <a:solidFill>
                  <a:srgbClr val="73B44A"/>
                </a:solidFill>
              </a:rPr>
              <a:t>Self-control</a:t>
            </a:r>
          </a:p>
          <a:p>
            <a:pPr marL="285750" indent="-285750">
              <a:buFont typeface="Arial" pitchFamily="34" charset="0"/>
              <a:buChar char="•"/>
            </a:pPr>
            <a:r>
              <a:rPr lang="en-US" sz="2400" dirty="0">
                <a:solidFill>
                  <a:srgbClr val="73B44A"/>
                </a:solidFill>
              </a:rPr>
              <a:t>Self-confidence</a:t>
            </a:r>
          </a:p>
          <a:p>
            <a:pPr marL="285750" indent="-285750">
              <a:buFont typeface="Arial" pitchFamily="34" charset="0"/>
              <a:buChar char="•"/>
            </a:pPr>
            <a:r>
              <a:rPr lang="en-US" sz="2400" dirty="0">
                <a:solidFill>
                  <a:srgbClr val="73B44A"/>
                </a:solidFill>
              </a:rPr>
              <a:t>Manage temper</a:t>
            </a:r>
          </a:p>
          <a:p>
            <a:pPr marL="285750" indent="-285750">
              <a:buFont typeface="Arial" pitchFamily="34" charset="0"/>
              <a:buChar char="•"/>
            </a:pPr>
            <a:r>
              <a:rPr lang="en-US" sz="2400" dirty="0">
                <a:solidFill>
                  <a:srgbClr val="73B44A"/>
                </a:solidFill>
              </a:rPr>
              <a:t>Follow directions</a:t>
            </a:r>
          </a:p>
          <a:p>
            <a:pPr marL="285750" indent="-285750">
              <a:buFont typeface="Arial" pitchFamily="34" charset="0"/>
              <a:buChar char="•"/>
            </a:pPr>
            <a:r>
              <a:rPr lang="en-US" sz="2400" dirty="0">
                <a:solidFill>
                  <a:srgbClr val="73B44A"/>
                </a:solidFill>
              </a:rPr>
              <a:t>Delay gratification</a:t>
            </a:r>
          </a:p>
          <a:p>
            <a:pPr marL="285750" indent="-285750">
              <a:buFont typeface="Arial" pitchFamily="34" charset="0"/>
              <a:buChar char="•"/>
            </a:pPr>
            <a:r>
              <a:rPr lang="en-US" sz="2400" dirty="0">
                <a:solidFill>
                  <a:srgbClr val="73B44A"/>
                </a:solidFill>
              </a:rPr>
              <a:t>Persist with task</a:t>
            </a:r>
          </a:p>
        </p:txBody>
      </p:sp>
      <p:sp>
        <p:nvSpPr>
          <p:cNvPr id="6" name="TextBox 5"/>
          <p:cNvSpPr txBox="1"/>
          <p:nvPr/>
        </p:nvSpPr>
        <p:spPr>
          <a:xfrm>
            <a:off x="1015189" y="6182824"/>
            <a:ext cx="7433253" cy="461665"/>
          </a:xfrm>
          <a:prstGeom prst="rect">
            <a:avLst/>
          </a:prstGeom>
          <a:noFill/>
        </p:spPr>
        <p:txBody>
          <a:bodyPr wrap="none" rtlCol="0">
            <a:spAutoFit/>
          </a:bodyPr>
          <a:lstStyle/>
          <a:p>
            <a:r>
              <a:rPr lang="en-US" sz="2400" b="1" dirty="0">
                <a:solidFill>
                  <a:srgbClr val="D54070"/>
                </a:solidFill>
              </a:rPr>
              <a:t>This child’s brain has adapted to the environment</a:t>
            </a:r>
          </a:p>
        </p:txBody>
      </p:sp>
      <p:sp>
        <p:nvSpPr>
          <p:cNvPr id="9" name="Title 1">
            <a:extLst>
              <a:ext uri="{FF2B5EF4-FFF2-40B4-BE49-F238E27FC236}">
                <a16:creationId xmlns:a16="http://schemas.microsoft.com/office/drawing/2014/main" id="{B900EA67-50FD-4692-ABEE-05D754947635}"/>
              </a:ext>
            </a:extLst>
          </p:cNvPr>
          <p:cNvSpPr txBox="1">
            <a:spLocks/>
          </p:cNvSpPr>
          <p:nvPr/>
        </p:nvSpPr>
        <p:spPr>
          <a:xfrm>
            <a:off x="247972" y="96164"/>
            <a:ext cx="6509288" cy="780757"/>
          </a:xfrm>
          <a:prstGeom prst="rect">
            <a:avLst/>
          </a:prstGeom>
        </p:spPr>
        <p:txBody>
          <a:bodyPr>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3600" dirty="0"/>
              <a:t>Toxic Stress and its Impact on Neurodevelopment</a:t>
            </a:r>
          </a:p>
        </p:txBody>
      </p:sp>
    </p:spTree>
    <p:extLst>
      <p:ext uri="{BB962C8B-B14F-4D97-AF65-F5344CB8AC3E}">
        <p14:creationId xmlns:p14="http://schemas.microsoft.com/office/powerpoint/2010/main" val="575473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2-02 at 4.54.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972" y="336068"/>
            <a:ext cx="8694549" cy="6501171"/>
          </a:xfrm>
          <a:prstGeom prst="rect">
            <a:avLst/>
          </a:prstGeom>
        </p:spPr>
      </p:pic>
    </p:spTree>
    <p:extLst>
      <p:ext uri="{BB962C8B-B14F-4D97-AF65-F5344CB8AC3E}">
        <p14:creationId xmlns:p14="http://schemas.microsoft.com/office/powerpoint/2010/main" val="572154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7586"/>
            <a:ext cx="9144000" cy="6865166"/>
          </a:xfrm>
        </p:spPr>
      </p:pic>
      <p:sp>
        <p:nvSpPr>
          <p:cNvPr id="5" name="Title 1"/>
          <p:cNvSpPr>
            <a:spLocks noGrp="1"/>
          </p:cNvSpPr>
          <p:nvPr>
            <p:ph type="title"/>
          </p:nvPr>
        </p:nvSpPr>
        <p:spPr>
          <a:xfrm>
            <a:off x="-27296" y="6669283"/>
            <a:ext cx="7886700" cy="216013"/>
          </a:xfrm>
        </p:spPr>
        <p:txBody>
          <a:bodyPr>
            <a:normAutofit fontScale="90000"/>
          </a:bodyPr>
          <a:lstStyle/>
          <a:p>
            <a:r>
              <a:rPr lang="en-US" sz="900" dirty="0"/>
              <a:t>Source: www.slideshare.net</a:t>
            </a:r>
          </a:p>
        </p:txBody>
      </p:sp>
    </p:spTree>
    <p:extLst>
      <p:ext uri="{BB962C8B-B14F-4D97-AF65-F5344CB8AC3E}">
        <p14:creationId xmlns:p14="http://schemas.microsoft.com/office/powerpoint/2010/main" val="3406398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3B4C2-828F-8E48-85B5-A21D68492F9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12D6AAE-0E30-124B-B755-874444E4A033}"/>
              </a:ext>
            </a:extLst>
          </p:cNvPr>
          <p:cNvPicPr>
            <a:picLocks noGrp="1" noChangeAspect="1"/>
          </p:cNvPicPr>
          <p:nvPr>
            <p:ph idx="1"/>
          </p:nvPr>
        </p:nvPicPr>
        <p:blipFill rotWithShape="1">
          <a:blip r:embed="rId3"/>
          <a:srcRect l="8485" t="6808" r="9730" b="6229"/>
          <a:stretch/>
        </p:blipFill>
        <p:spPr>
          <a:xfrm>
            <a:off x="1126435" y="1582122"/>
            <a:ext cx="6758609" cy="5094686"/>
          </a:xfrm>
        </p:spPr>
      </p:pic>
    </p:spTree>
    <p:extLst>
      <p:ext uri="{BB962C8B-B14F-4D97-AF65-F5344CB8AC3E}">
        <p14:creationId xmlns:p14="http://schemas.microsoft.com/office/powerpoint/2010/main" val="22534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651805"/>
            <a:ext cx="7886700" cy="206195"/>
          </a:xfrm>
        </p:spPr>
        <p:txBody>
          <a:bodyPr>
            <a:normAutofit fontScale="92500" lnSpcReduction="10000"/>
          </a:bodyPr>
          <a:lstStyle/>
          <a:p>
            <a:pPr marL="0" indent="0">
              <a:buNone/>
            </a:pPr>
            <a:r>
              <a:rPr lang="en-US" altLang="en-US" sz="900">
                <a:latin typeface="Arial" panose="020B0604020202020204" pitchFamily="34" charset="0"/>
              </a:rPr>
              <a:t>Source: Barth et al (2008). Credit: Center on the Developing Child.</a:t>
            </a:r>
          </a:p>
          <a:p>
            <a:pPr marL="0" indent="0">
              <a:buNone/>
            </a:pPr>
            <a:endParaRPr lang="en-US"/>
          </a:p>
        </p:txBody>
      </p:sp>
      <p:pic>
        <p:nvPicPr>
          <p:cNvPr id="1026" name="Picture 2" descr="As the number of adverse early childhood experiences mounts, so does the risk of developmental delays. Source: Barth et al (2008). Credit: Center on the Developing Child."/>
          <p:cNvPicPr>
            <a:picLocks noChangeAspect="1" noChangeArrowheads="1"/>
          </p:cNvPicPr>
          <p:nvPr/>
        </p:nvPicPr>
        <p:blipFill rotWithShape="1">
          <a:blip r:embed="rId3">
            <a:extLst>
              <a:ext uri="{28A0092B-C50C-407E-A947-70E740481C1C}">
                <a14:useLocalDpi xmlns:a14="http://schemas.microsoft.com/office/drawing/2010/main" val="0"/>
              </a:ext>
            </a:extLst>
          </a:blip>
          <a:srcRect t="25602" r="8385" b="4394"/>
          <a:stretch/>
        </p:blipFill>
        <p:spPr bwMode="auto">
          <a:xfrm>
            <a:off x="133448" y="2029576"/>
            <a:ext cx="8367081" cy="43810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3448" y="402253"/>
            <a:ext cx="6854206" cy="954107"/>
          </a:xfrm>
          <a:prstGeom prst="rect">
            <a:avLst/>
          </a:prstGeom>
          <a:noFill/>
        </p:spPr>
        <p:txBody>
          <a:bodyPr wrap="square" rtlCol="0">
            <a:spAutoFit/>
          </a:bodyPr>
          <a:lstStyle/>
          <a:p>
            <a:r>
              <a:rPr lang="en-US" sz="2800" dirty="0"/>
              <a:t>Significant Adversity Impairs </a:t>
            </a:r>
            <a:br>
              <a:rPr lang="en-US" sz="2800" dirty="0"/>
            </a:br>
            <a:r>
              <a:rPr lang="en-US" sz="2800" dirty="0"/>
              <a:t>Development in the First Three Years</a:t>
            </a:r>
          </a:p>
        </p:txBody>
      </p:sp>
    </p:spTree>
    <p:extLst>
      <p:ext uri="{BB962C8B-B14F-4D97-AF65-F5344CB8AC3E}">
        <p14:creationId xmlns:p14="http://schemas.microsoft.com/office/powerpoint/2010/main" val="286825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773" y="1310186"/>
            <a:ext cx="8884693" cy="5295330"/>
          </a:xfrm>
        </p:spPr>
        <p:txBody>
          <a:bodyPr>
            <a:normAutofit/>
          </a:bodyPr>
          <a:lstStyle/>
          <a:p>
            <a:pPr marL="0" indent="0" algn="ctr">
              <a:buNone/>
            </a:pPr>
            <a:endParaRPr lang="en-US" b="1" dirty="0">
              <a:solidFill>
                <a:srgbClr val="FF0000"/>
              </a:solidFill>
            </a:endParaRPr>
          </a:p>
          <a:p>
            <a:pPr marL="0" indent="0" algn="ctr">
              <a:buNone/>
            </a:pPr>
            <a:r>
              <a:rPr lang="en-US" sz="4000" b="1" dirty="0">
                <a:solidFill>
                  <a:srgbClr val="00B0F0"/>
                </a:solidFill>
              </a:rPr>
              <a:t>Experiences become biology</a:t>
            </a:r>
          </a:p>
          <a:p>
            <a:pPr marL="0" indent="0" algn="ctr">
              <a:buNone/>
            </a:pPr>
            <a:r>
              <a:rPr lang="en-US" dirty="0">
                <a:solidFill>
                  <a:srgbClr val="FF0000"/>
                </a:solidFill>
              </a:rPr>
              <a:t> </a:t>
            </a:r>
          </a:p>
          <a:p>
            <a:pPr marL="0" indent="0" algn="ctr">
              <a:buNone/>
            </a:pPr>
            <a:r>
              <a:rPr lang="en-US" dirty="0"/>
              <a:t>Experience changes our </a:t>
            </a:r>
            <a:br>
              <a:rPr lang="en-US" dirty="0"/>
            </a:br>
            <a:r>
              <a:rPr lang="en-US" dirty="0"/>
              <a:t>genes, our brains and our health</a:t>
            </a:r>
          </a:p>
          <a:p>
            <a:pPr marL="0" indent="0" algn="ctr">
              <a:buNone/>
            </a:pPr>
            <a:endParaRPr lang="en-US" dirty="0"/>
          </a:p>
          <a:p>
            <a:pPr marL="514350" indent="-514350">
              <a:buFont typeface="+mj-lt"/>
              <a:buAutoNum type="arabicPeriod"/>
            </a:pPr>
            <a:r>
              <a:rPr lang="en-US" sz="3000" dirty="0">
                <a:solidFill>
                  <a:schemeClr val="accent6"/>
                </a:solidFill>
              </a:rPr>
              <a:t>Let’s reduce the # of ACEs a child experiences</a:t>
            </a:r>
          </a:p>
          <a:p>
            <a:pPr marL="514350" indent="-514350">
              <a:buFont typeface="+mj-lt"/>
              <a:buAutoNum type="arabicPeriod"/>
            </a:pPr>
            <a:r>
              <a:rPr lang="en-US" sz="3000" dirty="0">
                <a:solidFill>
                  <a:schemeClr val="accent6"/>
                </a:solidFill>
              </a:rPr>
              <a:t>Let’s change how a child experiences ACEs</a:t>
            </a:r>
          </a:p>
          <a:p>
            <a:pPr marL="0" indent="0">
              <a:buNone/>
            </a:pPr>
            <a:endParaRPr lang="en-US" dirty="0"/>
          </a:p>
        </p:txBody>
      </p:sp>
    </p:spTree>
    <p:extLst>
      <p:ext uri="{BB962C8B-B14F-4D97-AF65-F5344CB8AC3E}">
        <p14:creationId xmlns:p14="http://schemas.microsoft.com/office/powerpoint/2010/main" val="1589665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4940" y="1934817"/>
            <a:ext cx="3100290" cy="3392557"/>
          </a:xfrm>
        </p:spPr>
        <p:txBody>
          <a:bodyPr>
            <a:normAutofit/>
          </a:bodyPr>
          <a:lstStyle/>
          <a:p>
            <a:pPr algn="ctr"/>
            <a:r>
              <a:rPr lang="en-US" sz="4000" dirty="0"/>
              <a:t>ACE Score</a:t>
            </a:r>
            <a:br>
              <a:rPr lang="en-US" sz="4000" dirty="0"/>
            </a:br>
            <a:br>
              <a:rPr lang="en-US" sz="4000" dirty="0"/>
            </a:br>
            <a:r>
              <a:rPr lang="en-US" sz="3100" dirty="0"/>
              <a:t>Predictive of future outcomes </a:t>
            </a:r>
            <a:endParaRPr lang="en-US" sz="4000" dirty="0"/>
          </a:p>
        </p:txBody>
      </p:sp>
      <p:graphicFrame>
        <p:nvGraphicFramePr>
          <p:cNvPr id="6" name="Table 5"/>
          <p:cNvGraphicFramePr>
            <a:graphicFrameLocks noGrp="1"/>
          </p:cNvGraphicFramePr>
          <p:nvPr>
            <p:extLst/>
          </p:nvPr>
        </p:nvGraphicFramePr>
        <p:xfrm>
          <a:off x="491987" y="274641"/>
          <a:ext cx="4813300" cy="6583359"/>
        </p:xfrm>
        <a:graphic>
          <a:graphicData uri="http://schemas.openxmlformats.org/drawingml/2006/table">
            <a:tbl>
              <a:tblPr firstRow="1" bandRow="1">
                <a:tableStyleId>{7DF18680-E054-41AD-8BC1-D1AEF772440D}</a:tableStyleId>
              </a:tblPr>
              <a:tblGrid>
                <a:gridCol w="4813300">
                  <a:extLst>
                    <a:ext uri="{9D8B030D-6E8A-4147-A177-3AD203B41FA5}">
                      <a16:colId xmlns:a16="http://schemas.microsoft.com/office/drawing/2014/main" val="20000"/>
                    </a:ext>
                  </a:extLst>
                </a:gridCol>
              </a:tblGrid>
              <a:tr h="771631">
                <a:tc>
                  <a:txBody>
                    <a:bodyPr/>
                    <a:lstStyle/>
                    <a:p>
                      <a:pPr algn="ctr"/>
                      <a:r>
                        <a:rPr lang="en-US" dirty="0"/>
                        <a:t>Adverse</a:t>
                      </a:r>
                      <a:r>
                        <a:rPr lang="en-US" baseline="0" dirty="0"/>
                        <a:t> Childhood Experiences (First 18 Years of Life)</a:t>
                      </a:r>
                      <a:endParaRPr lang="en-US" dirty="0"/>
                    </a:p>
                  </a:txBody>
                  <a:tcPr>
                    <a:solidFill>
                      <a:srgbClr val="59B8DA"/>
                    </a:solidFill>
                  </a:tcPr>
                </a:tc>
                <a:extLst>
                  <a:ext uri="{0D108BD9-81ED-4DB2-BD59-A6C34878D82A}">
                    <a16:rowId xmlns:a16="http://schemas.microsoft.com/office/drawing/2014/main" val="10000"/>
                  </a:ext>
                </a:extLst>
              </a:tr>
              <a:tr h="447056">
                <a:tc>
                  <a:txBody>
                    <a:bodyPr/>
                    <a:lstStyle/>
                    <a:p>
                      <a:pPr algn="l"/>
                      <a:r>
                        <a:rPr lang="en-US" dirty="0"/>
                        <a:t>Abuse</a:t>
                      </a:r>
                    </a:p>
                  </a:txBody>
                  <a:tcPr>
                    <a:solidFill>
                      <a:srgbClr val="98D3E8"/>
                    </a:solidFill>
                  </a:tcPr>
                </a:tc>
                <a:extLst>
                  <a:ext uri="{0D108BD9-81ED-4DB2-BD59-A6C34878D82A}">
                    <a16:rowId xmlns:a16="http://schemas.microsoft.com/office/drawing/2014/main" val="10001"/>
                  </a:ext>
                </a:extLst>
              </a:tr>
              <a:tr h="447056">
                <a:tc>
                  <a:txBody>
                    <a:bodyPr/>
                    <a:lstStyle/>
                    <a:p>
                      <a:pPr lvl="1" algn="l"/>
                      <a:r>
                        <a:rPr lang="en-US" dirty="0"/>
                        <a:t>Emotional</a:t>
                      </a:r>
                      <a:r>
                        <a:rPr lang="en-US" baseline="0" dirty="0"/>
                        <a:t> abuse</a:t>
                      </a:r>
                    </a:p>
                  </a:txBody>
                  <a:tcPr>
                    <a:solidFill>
                      <a:srgbClr val="D3ECF5"/>
                    </a:solidFill>
                  </a:tcPr>
                </a:tc>
                <a:extLst>
                  <a:ext uri="{0D108BD9-81ED-4DB2-BD59-A6C34878D82A}">
                    <a16:rowId xmlns:a16="http://schemas.microsoft.com/office/drawing/2014/main" val="10002"/>
                  </a:ext>
                </a:extLst>
              </a:tr>
              <a:tr h="447056">
                <a:tc>
                  <a:txBody>
                    <a:bodyPr/>
                    <a:lstStyle/>
                    <a:p>
                      <a:pPr lvl="1" algn="l"/>
                      <a:r>
                        <a:rPr lang="en-US" dirty="0"/>
                        <a:t>Physical abuse</a:t>
                      </a:r>
                    </a:p>
                  </a:txBody>
                  <a:tcPr>
                    <a:solidFill>
                      <a:srgbClr val="D3ECF5"/>
                    </a:solidFill>
                  </a:tcPr>
                </a:tc>
                <a:extLst>
                  <a:ext uri="{0D108BD9-81ED-4DB2-BD59-A6C34878D82A}">
                    <a16:rowId xmlns:a16="http://schemas.microsoft.com/office/drawing/2014/main" val="10003"/>
                  </a:ext>
                </a:extLst>
              </a:tr>
              <a:tr h="447056">
                <a:tc>
                  <a:txBody>
                    <a:bodyPr/>
                    <a:lstStyle/>
                    <a:p>
                      <a:pPr lvl="1" algn="l"/>
                      <a:r>
                        <a:rPr lang="en-US" dirty="0"/>
                        <a:t>Sexual abuse</a:t>
                      </a:r>
                    </a:p>
                  </a:txBody>
                  <a:tcPr>
                    <a:solidFill>
                      <a:srgbClr val="D3ECF5"/>
                    </a:solidFill>
                  </a:tcPr>
                </a:tc>
                <a:extLst>
                  <a:ext uri="{0D108BD9-81ED-4DB2-BD59-A6C34878D82A}">
                    <a16:rowId xmlns:a16="http://schemas.microsoft.com/office/drawing/2014/main" val="10004"/>
                  </a:ext>
                </a:extLst>
              </a:tr>
              <a:tr h="447056">
                <a:tc>
                  <a:txBody>
                    <a:bodyPr/>
                    <a:lstStyle/>
                    <a:p>
                      <a:pPr algn="l"/>
                      <a:r>
                        <a:rPr lang="en-US" dirty="0"/>
                        <a:t>Neglect</a:t>
                      </a:r>
                    </a:p>
                  </a:txBody>
                  <a:tcPr>
                    <a:solidFill>
                      <a:srgbClr val="98D3E8"/>
                    </a:solidFill>
                  </a:tcPr>
                </a:tc>
                <a:extLst>
                  <a:ext uri="{0D108BD9-81ED-4DB2-BD59-A6C34878D82A}">
                    <a16:rowId xmlns:a16="http://schemas.microsoft.com/office/drawing/2014/main" val="10005"/>
                  </a:ext>
                </a:extLst>
              </a:tr>
              <a:tr h="447056">
                <a:tc>
                  <a:txBody>
                    <a:bodyPr/>
                    <a:lstStyle/>
                    <a:p>
                      <a:pPr lvl="1" algn="l"/>
                      <a:r>
                        <a:rPr lang="en-US" dirty="0"/>
                        <a:t>Emotional neglect</a:t>
                      </a:r>
                    </a:p>
                  </a:txBody>
                  <a:tcPr>
                    <a:solidFill>
                      <a:srgbClr val="D3ECF5"/>
                    </a:solidFill>
                  </a:tcPr>
                </a:tc>
                <a:extLst>
                  <a:ext uri="{0D108BD9-81ED-4DB2-BD59-A6C34878D82A}">
                    <a16:rowId xmlns:a16="http://schemas.microsoft.com/office/drawing/2014/main" val="10006"/>
                  </a:ext>
                </a:extLst>
              </a:tr>
              <a:tr h="447056">
                <a:tc>
                  <a:txBody>
                    <a:bodyPr/>
                    <a:lstStyle/>
                    <a:p>
                      <a:pPr lvl="1" algn="l"/>
                      <a:r>
                        <a:rPr lang="en-US" dirty="0"/>
                        <a:t>Physical neglect</a:t>
                      </a:r>
                    </a:p>
                  </a:txBody>
                  <a:tcPr>
                    <a:solidFill>
                      <a:srgbClr val="D3ECF5"/>
                    </a:solidFill>
                  </a:tcPr>
                </a:tc>
                <a:extLst>
                  <a:ext uri="{0D108BD9-81ED-4DB2-BD59-A6C34878D82A}">
                    <a16:rowId xmlns:a16="http://schemas.microsoft.com/office/drawing/2014/main" val="10007"/>
                  </a:ext>
                </a:extLst>
              </a:tr>
              <a:tr h="447056">
                <a:tc>
                  <a:txBody>
                    <a:bodyPr/>
                    <a:lstStyle/>
                    <a:p>
                      <a:pPr lvl="0" algn="l"/>
                      <a:r>
                        <a:rPr lang="en-US" dirty="0"/>
                        <a:t>Household Challenges</a:t>
                      </a:r>
                    </a:p>
                  </a:txBody>
                  <a:tcPr>
                    <a:solidFill>
                      <a:srgbClr val="98D3E8"/>
                    </a:solidFill>
                  </a:tcPr>
                </a:tc>
                <a:extLst>
                  <a:ext uri="{0D108BD9-81ED-4DB2-BD59-A6C34878D82A}">
                    <a16:rowId xmlns:a16="http://schemas.microsoft.com/office/drawing/2014/main" val="10008"/>
                  </a:ext>
                </a:extLst>
              </a:tr>
              <a:tr h="447056">
                <a:tc>
                  <a:txBody>
                    <a:bodyPr/>
                    <a:lstStyle/>
                    <a:p>
                      <a:pPr lvl="1"/>
                      <a:r>
                        <a:rPr lang="en-US" sz="1800" dirty="0"/>
                        <a:t>Mother treated violently</a:t>
                      </a:r>
                    </a:p>
                  </a:txBody>
                  <a:tcPr>
                    <a:solidFill>
                      <a:srgbClr val="D3ECF5"/>
                    </a:solidFill>
                  </a:tcPr>
                </a:tc>
                <a:extLst>
                  <a:ext uri="{0D108BD9-81ED-4DB2-BD59-A6C34878D82A}">
                    <a16:rowId xmlns:a16="http://schemas.microsoft.com/office/drawing/2014/main" val="10009"/>
                  </a:ext>
                </a:extLst>
              </a:tr>
              <a:tr h="447056">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sz="1800" dirty="0"/>
                        <a:t>Household substance abuse</a:t>
                      </a:r>
                    </a:p>
                  </a:txBody>
                  <a:tcPr>
                    <a:solidFill>
                      <a:srgbClr val="D3ECF5"/>
                    </a:solidFill>
                  </a:tcPr>
                </a:tc>
                <a:extLst>
                  <a:ext uri="{0D108BD9-81ED-4DB2-BD59-A6C34878D82A}">
                    <a16:rowId xmlns:a16="http://schemas.microsoft.com/office/drawing/2014/main" val="10010"/>
                  </a:ext>
                </a:extLst>
              </a:tr>
              <a:tr h="447056">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sz="1800" dirty="0"/>
                        <a:t>Mental illness in household</a:t>
                      </a:r>
                    </a:p>
                  </a:txBody>
                  <a:tcPr>
                    <a:solidFill>
                      <a:srgbClr val="D3ECF5"/>
                    </a:solidFill>
                  </a:tcPr>
                </a:tc>
                <a:extLst>
                  <a:ext uri="{0D108BD9-81ED-4DB2-BD59-A6C34878D82A}">
                    <a16:rowId xmlns:a16="http://schemas.microsoft.com/office/drawing/2014/main" val="10011"/>
                  </a:ext>
                </a:extLst>
              </a:tr>
              <a:tr h="447056">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sz="1800" dirty="0"/>
                        <a:t>Parental separation or divorce</a:t>
                      </a:r>
                    </a:p>
                  </a:txBody>
                  <a:tcPr>
                    <a:solidFill>
                      <a:srgbClr val="D3ECF5"/>
                    </a:solidFill>
                  </a:tcPr>
                </a:tc>
                <a:extLst>
                  <a:ext uri="{0D108BD9-81ED-4DB2-BD59-A6C34878D82A}">
                    <a16:rowId xmlns:a16="http://schemas.microsoft.com/office/drawing/2014/main" val="10012"/>
                  </a:ext>
                </a:extLst>
              </a:tr>
              <a:tr h="447056">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sz="1800" dirty="0"/>
                        <a:t>Criminal household member</a:t>
                      </a:r>
                    </a:p>
                  </a:txBody>
                  <a:tcPr>
                    <a:solidFill>
                      <a:srgbClr val="D3ECF5"/>
                    </a:solidFill>
                  </a:tcPr>
                </a:tc>
                <a:extLst>
                  <a:ext uri="{0D108BD9-81ED-4DB2-BD59-A6C34878D82A}">
                    <a16:rowId xmlns:a16="http://schemas.microsoft.com/office/drawing/2014/main" val="10013"/>
                  </a:ext>
                </a:extLst>
              </a:tr>
            </a:tbl>
          </a:graphicData>
        </a:graphic>
      </p:graphicFrame>
      <p:sp>
        <p:nvSpPr>
          <p:cNvPr id="7" name="TextBox 6"/>
          <p:cNvSpPr txBox="1"/>
          <p:nvPr/>
        </p:nvSpPr>
        <p:spPr>
          <a:xfrm>
            <a:off x="6908800" y="6133632"/>
            <a:ext cx="1916430" cy="507831"/>
          </a:xfrm>
          <a:prstGeom prst="rect">
            <a:avLst/>
          </a:prstGeom>
          <a:noFill/>
        </p:spPr>
        <p:txBody>
          <a:bodyPr wrap="square" rtlCol="0">
            <a:spAutoFit/>
          </a:bodyPr>
          <a:lstStyle/>
          <a:p>
            <a:r>
              <a:rPr lang="en-US" sz="900" dirty="0"/>
              <a:t>Source: https://www.cdc.gov/violenceprevention/acestudy/about.html</a:t>
            </a:r>
          </a:p>
        </p:txBody>
      </p:sp>
    </p:spTree>
    <p:extLst>
      <p:ext uri="{BB962C8B-B14F-4D97-AF65-F5344CB8AC3E}">
        <p14:creationId xmlns:p14="http://schemas.microsoft.com/office/powerpoint/2010/main" val="249749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4399" y="2224584"/>
            <a:ext cx="7697905" cy="4121625"/>
          </a:xfrm>
        </p:spPr>
        <p:txBody>
          <a:bodyPr>
            <a:noAutofit/>
          </a:bodyPr>
          <a:lstStyle/>
          <a:p>
            <a:pPr>
              <a:spcAft>
                <a:spcPts val="600"/>
              </a:spcAft>
              <a:buFont typeface="Wingdings" panose="05000000000000000000" pitchFamily="2" charset="2"/>
              <a:buChar char="Ø"/>
            </a:pPr>
            <a:r>
              <a:rPr lang="en-US" sz="2400" dirty="0"/>
              <a:t>Physical, sexual, emotional abuse or neglect </a:t>
            </a:r>
          </a:p>
          <a:p>
            <a:pPr>
              <a:spcAft>
                <a:spcPts val="600"/>
              </a:spcAft>
              <a:buFont typeface="Wingdings" panose="05000000000000000000" pitchFamily="2" charset="2"/>
              <a:buChar char="Ø"/>
            </a:pPr>
            <a:r>
              <a:rPr lang="en-US" sz="2400" dirty="0"/>
              <a:t>Chaotic or unpredictable parenting </a:t>
            </a:r>
          </a:p>
          <a:p>
            <a:pPr>
              <a:spcAft>
                <a:spcPts val="600"/>
              </a:spcAft>
              <a:buFont typeface="Wingdings" panose="05000000000000000000" pitchFamily="2" charset="2"/>
              <a:buChar char="Ø"/>
            </a:pPr>
            <a:r>
              <a:rPr lang="en-US" sz="2400" dirty="0"/>
              <a:t>Parents with mental illness or substance abuse</a:t>
            </a:r>
          </a:p>
          <a:p>
            <a:pPr>
              <a:spcAft>
                <a:spcPts val="600"/>
              </a:spcAft>
              <a:buFont typeface="Wingdings" panose="05000000000000000000" pitchFamily="2" charset="2"/>
              <a:buChar char="Ø"/>
            </a:pPr>
            <a:r>
              <a:rPr lang="en-US" sz="2400" dirty="0"/>
              <a:t>Home or community violence</a:t>
            </a:r>
          </a:p>
          <a:p>
            <a:pPr>
              <a:spcAft>
                <a:spcPts val="600"/>
              </a:spcAft>
              <a:buFont typeface="Wingdings" panose="05000000000000000000" pitchFamily="2" charset="2"/>
              <a:buChar char="Ø"/>
            </a:pPr>
            <a:r>
              <a:rPr lang="en-US" sz="2400" dirty="0"/>
              <a:t>Bullying, racism, poverty</a:t>
            </a:r>
          </a:p>
          <a:p>
            <a:pPr>
              <a:spcAft>
                <a:spcPts val="600"/>
              </a:spcAft>
              <a:buFont typeface="Wingdings" panose="05000000000000000000" pitchFamily="2" charset="2"/>
              <a:buChar char="Ø"/>
            </a:pPr>
            <a:r>
              <a:rPr lang="en-US" sz="2400" dirty="0"/>
              <a:t>Abandonment</a:t>
            </a:r>
          </a:p>
          <a:p>
            <a:pPr>
              <a:spcAft>
                <a:spcPts val="600"/>
              </a:spcAft>
              <a:buFont typeface="Wingdings" panose="05000000000000000000" pitchFamily="2" charset="2"/>
              <a:buChar char="Ø"/>
            </a:pPr>
            <a:r>
              <a:rPr lang="en-US" sz="2400" dirty="0"/>
              <a:t>Foster care</a:t>
            </a:r>
          </a:p>
          <a:p>
            <a:pPr>
              <a:spcAft>
                <a:spcPts val="600"/>
              </a:spcAft>
              <a:buFont typeface="Wingdings" panose="05000000000000000000" pitchFamily="2" charset="2"/>
              <a:buChar char="Ø"/>
            </a:pPr>
            <a:r>
              <a:rPr lang="en-US" sz="2400" dirty="0"/>
              <a:t>Intergenerational trauma</a:t>
            </a:r>
          </a:p>
        </p:txBody>
      </p:sp>
      <p:sp>
        <p:nvSpPr>
          <p:cNvPr id="5" name="Title 4">
            <a:extLst>
              <a:ext uri="{FF2B5EF4-FFF2-40B4-BE49-F238E27FC236}">
                <a16:creationId xmlns:a16="http://schemas.microsoft.com/office/drawing/2014/main" id="{58A0D8DE-C9B5-44B2-8FAC-CCB369DCA67A}"/>
              </a:ext>
            </a:extLst>
          </p:cNvPr>
          <p:cNvSpPr>
            <a:spLocks noGrp="1"/>
          </p:cNvSpPr>
          <p:nvPr>
            <p:ph type="title"/>
          </p:nvPr>
        </p:nvSpPr>
        <p:spPr/>
        <p:txBody>
          <a:bodyPr>
            <a:normAutofit/>
          </a:bodyPr>
          <a:lstStyle/>
          <a:p>
            <a:r>
              <a:rPr lang="en-US" sz="4000" dirty="0"/>
              <a:t>What happened to you?</a:t>
            </a:r>
          </a:p>
        </p:txBody>
      </p:sp>
    </p:spTree>
    <p:extLst>
      <p:ext uri="{BB962C8B-B14F-4D97-AF65-F5344CB8AC3E}">
        <p14:creationId xmlns:p14="http://schemas.microsoft.com/office/powerpoint/2010/main" val="58634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s-9.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290" y="3224941"/>
            <a:ext cx="5792818" cy="3254828"/>
          </a:xfrm>
          <a:prstGeom prst="rect">
            <a:avLst/>
          </a:prstGeom>
        </p:spPr>
      </p:pic>
      <p:sp>
        <p:nvSpPr>
          <p:cNvPr id="4" name="TextBox 3"/>
          <p:cNvSpPr txBox="1"/>
          <p:nvPr/>
        </p:nvSpPr>
        <p:spPr>
          <a:xfrm>
            <a:off x="158151" y="1513372"/>
            <a:ext cx="8865282" cy="1200329"/>
          </a:xfrm>
          <a:prstGeom prst="rect">
            <a:avLst/>
          </a:prstGeom>
          <a:noFill/>
        </p:spPr>
        <p:txBody>
          <a:bodyPr wrap="square" rtlCol="0">
            <a:spAutoFit/>
          </a:bodyPr>
          <a:lstStyle/>
          <a:p>
            <a:pPr algn="ctr"/>
            <a:r>
              <a:rPr lang="en-US" sz="2800" dirty="0"/>
              <a:t>Washington State</a:t>
            </a:r>
          </a:p>
          <a:p>
            <a:pPr algn="ctr"/>
            <a:r>
              <a:rPr lang="en-US" sz="1600" dirty="0"/>
              <a:t>  </a:t>
            </a:r>
            <a:br>
              <a:rPr lang="en-US" sz="2800" dirty="0"/>
            </a:br>
            <a:r>
              <a:rPr lang="en-US" sz="2800" dirty="0"/>
              <a:t> 13 out of every 30 students have 3 or more ACEs</a:t>
            </a:r>
          </a:p>
        </p:txBody>
      </p:sp>
      <p:sp>
        <p:nvSpPr>
          <p:cNvPr id="2" name="Title 1">
            <a:extLst>
              <a:ext uri="{FF2B5EF4-FFF2-40B4-BE49-F238E27FC236}">
                <a16:creationId xmlns:a16="http://schemas.microsoft.com/office/drawing/2014/main" id="{66901BFB-1E26-474F-B441-5794B9EF7103}"/>
              </a:ext>
            </a:extLst>
          </p:cNvPr>
          <p:cNvSpPr>
            <a:spLocks noGrp="1"/>
          </p:cNvSpPr>
          <p:nvPr>
            <p:ph type="title"/>
          </p:nvPr>
        </p:nvSpPr>
        <p:spPr/>
        <p:txBody>
          <a:bodyPr>
            <a:normAutofit/>
          </a:bodyPr>
          <a:lstStyle/>
          <a:p>
            <a:r>
              <a:rPr lang="en-US" sz="4000" dirty="0"/>
              <a:t>Impact on Learning</a:t>
            </a:r>
          </a:p>
        </p:txBody>
      </p:sp>
    </p:spTree>
    <p:extLst>
      <p:ext uri="{BB962C8B-B14F-4D97-AF65-F5344CB8AC3E}">
        <p14:creationId xmlns:p14="http://schemas.microsoft.com/office/powerpoint/2010/main" val="1260566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ACE Study</a:t>
            </a:r>
          </a:p>
        </p:txBody>
      </p:sp>
      <p:sp>
        <p:nvSpPr>
          <p:cNvPr id="4" name="Content Placeholder 2"/>
          <p:cNvSpPr>
            <a:spLocks noGrp="1"/>
          </p:cNvSpPr>
          <p:nvPr>
            <p:ph idx="1"/>
          </p:nvPr>
        </p:nvSpPr>
        <p:spPr/>
        <p:txBody>
          <a:bodyPr>
            <a:normAutofit fontScale="85000" lnSpcReduction="20000"/>
          </a:bodyPr>
          <a:lstStyle/>
          <a:p>
            <a:r>
              <a:rPr lang="en-US" dirty="0"/>
              <a:t>Ongoing collaboration between Kaiser Permanente (Vincent J. </a:t>
            </a:r>
            <a:r>
              <a:rPr lang="en-US" dirty="0" err="1"/>
              <a:t>Felitti</a:t>
            </a:r>
            <a:r>
              <a:rPr lang="en-US" dirty="0"/>
              <a:t>, MD) and the CDC (Robert J. </a:t>
            </a:r>
            <a:r>
              <a:rPr lang="en-US" dirty="0" err="1"/>
              <a:t>Anda</a:t>
            </a:r>
            <a:r>
              <a:rPr lang="en-US" dirty="0"/>
              <a:t>, MD, MS)</a:t>
            </a:r>
          </a:p>
          <a:p>
            <a:pPr marL="0" indent="0">
              <a:buNone/>
            </a:pPr>
            <a:endParaRPr lang="en-US" dirty="0"/>
          </a:p>
          <a:p>
            <a:r>
              <a:rPr lang="en-US" dirty="0"/>
              <a:t>The original ACE Study was conducted at Kaiser Permanente from 1995-1997</a:t>
            </a:r>
          </a:p>
          <a:p>
            <a:pPr lvl="1"/>
            <a:r>
              <a:rPr lang="en-US" sz="2600" dirty="0"/>
              <a:t>&gt;17,000 HMO members from Southern California who received physical exams also completed surveys regarding their childhood experiences and current health status and behaviors</a:t>
            </a:r>
          </a:p>
          <a:p>
            <a:pPr marL="342900" lvl="1" indent="0">
              <a:buNone/>
            </a:pPr>
            <a:endParaRPr lang="en-US" dirty="0"/>
          </a:p>
          <a:p>
            <a:r>
              <a:rPr lang="en-US" dirty="0"/>
              <a:t>CDC continues ongoing surveillance via periodic updates of morbidity and mortality</a:t>
            </a:r>
          </a:p>
        </p:txBody>
      </p:sp>
      <p:sp>
        <p:nvSpPr>
          <p:cNvPr id="5" name="TextBox 4"/>
          <p:cNvSpPr txBox="1"/>
          <p:nvPr/>
        </p:nvSpPr>
        <p:spPr>
          <a:xfrm>
            <a:off x="0" y="6627243"/>
            <a:ext cx="8527211" cy="230832"/>
          </a:xfrm>
          <a:prstGeom prst="rect">
            <a:avLst/>
          </a:prstGeom>
          <a:noFill/>
        </p:spPr>
        <p:txBody>
          <a:bodyPr wrap="square" rtlCol="0">
            <a:spAutoFit/>
          </a:bodyPr>
          <a:lstStyle/>
          <a:p>
            <a:r>
              <a:rPr lang="en-US" sz="900" dirty="0"/>
              <a:t>Source: CDC. https://www.cdc.gov/violenceprevention/acestudy/about.html</a:t>
            </a:r>
          </a:p>
        </p:txBody>
      </p:sp>
    </p:spTree>
    <p:extLst>
      <p:ext uri="{BB962C8B-B14F-4D97-AF65-F5344CB8AC3E}">
        <p14:creationId xmlns:p14="http://schemas.microsoft.com/office/powerpoint/2010/main" val="23434803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1600" y="1627106"/>
            <a:ext cx="8229600" cy="4754563"/>
          </a:xfrm>
        </p:spPr>
        <p:txBody>
          <a:bodyPr>
            <a:normAutofit/>
          </a:bodyPr>
          <a:lstStyle/>
          <a:p>
            <a:pPr marL="0" indent="0">
              <a:spcBef>
                <a:spcPts val="0"/>
              </a:spcBef>
              <a:spcAft>
                <a:spcPts val="1200"/>
              </a:spcAft>
              <a:buNone/>
            </a:pPr>
            <a:r>
              <a:rPr lang="en-US" dirty="0"/>
              <a:t>Students with </a:t>
            </a:r>
            <a:r>
              <a:rPr lang="en-US" dirty="0">
                <a:solidFill>
                  <a:srgbClr val="8F4469"/>
                </a:solidFill>
              </a:rPr>
              <a:t>3 or more ACEs</a:t>
            </a:r>
            <a:r>
              <a:rPr lang="en-US" dirty="0"/>
              <a:t>:</a:t>
            </a:r>
          </a:p>
          <a:p>
            <a:pPr>
              <a:spcBef>
                <a:spcPts val="0"/>
              </a:spcBef>
              <a:spcAft>
                <a:spcPts val="1200"/>
              </a:spcAft>
              <a:buFont typeface="Wingdings" panose="05000000000000000000" pitchFamily="2" charset="2"/>
              <a:buChar char="Ø"/>
            </a:pPr>
            <a:r>
              <a:rPr lang="en-US" sz="2800" dirty="0"/>
              <a:t>Are 2 ½  times more likely to fail a grade</a:t>
            </a:r>
          </a:p>
          <a:p>
            <a:pPr>
              <a:spcBef>
                <a:spcPts val="0"/>
              </a:spcBef>
              <a:spcAft>
                <a:spcPts val="1200"/>
              </a:spcAft>
              <a:buFont typeface="Wingdings" panose="05000000000000000000" pitchFamily="2" charset="2"/>
              <a:buChar char="Ø"/>
            </a:pPr>
            <a:r>
              <a:rPr lang="en-US" sz="2800" dirty="0"/>
              <a:t>Have language difficulties </a:t>
            </a:r>
          </a:p>
          <a:p>
            <a:pPr>
              <a:spcBef>
                <a:spcPts val="0"/>
              </a:spcBef>
              <a:spcAft>
                <a:spcPts val="1200"/>
              </a:spcAft>
              <a:buFont typeface="Wingdings" panose="05000000000000000000" pitchFamily="2" charset="2"/>
              <a:buChar char="Ø"/>
            </a:pPr>
            <a:r>
              <a:rPr lang="en-US" sz="2800" dirty="0"/>
              <a:t>Score lower on standardized tests </a:t>
            </a:r>
          </a:p>
          <a:p>
            <a:pPr>
              <a:spcBef>
                <a:spcPts val="0"/>
              </a:spcBef>
              <a:spcAft>
                <a:spcPts val="1200"/>
              </a:spcAft>
              <a:buFont typeface="Wingdings" panose="05000000000000000000" pitchFamily="2" charset="2"/>
              <a:buChar char="Ø"/>
            </a:pPr>
            <a:r>
              <a:rPr lang="en-US" sz="2800" dirty="0"/>
              <a:t>Are designated to special education more frequently </a:t>
            </a:r>
          </a:p>
          <a:p>
            <a:pPr>
              <a:spcBef>
                <a:spcPts val="0"/>
              </a:spcBef>
              <a:spcAft>
                <a:spcPts val="1200"/>
              </a:spcAft>
              <a:buFont typeface="Wingdings" panose="05000000000000000000" pitchFamily="2" charset="2"/>
              <a:buChar char="Ø"/>
            </a:pPr>
            <a:r>
              <a:rPr lang="en-US" sz="2800" dirty="0"/>
              <a:t>Have poorer health</a:t>
            </a:r>
          </a:p>
          <a:p>
            <a:pPr>
              <a:spcBef>
                <a:spcPts val="0"/>
              </a:spcBef>
              <a:spcAft>
                <a:spcPts val="1200"/>
              </a:spcAft>
              <a:buFont typeface="Wingdings" panose="05000000000000000000" pitchFamily="2" charset="2"/>
              <a:buChar char="Ø"/>
            </a:pPr>
            <a:r>
              <a:rPr lang="en-US" sz="2800" dirty="0"/>
              <a:t>Are suspended or expelled more </a:t>
            </a:r>
          </a:p>
          <a:p>
            <a:pPr marL="0" indent="0">
              <a:spcBef>
                <a:spcPts val="0"/>
              </a:spcBef>
              <a:spcAft>
                <a:spcPts val="1200"/>
              </a:spcAft>
              <a:buNone/>
            </a:pPr>
            <a:endParaRPr lang="en-US" sz="2800" dirty="0"/>
          </a:p>
        </p:txBody>
      </p:sp>
      <p:sp>
        <p:nvSpPr>
          <p:cNvPr id="4" name="Rectangle 3"/>
          <p:cNvSpPr/>
          <p:nvPr/>
        </p:nvSpPr>
        <p:spPr>
          <a:xfrm>
            <a:off x="-421037" y="6591137"/>
            <a:ext cx="6858000" cy="261610"/>
          </a:xfrm>
          <a:prstGeom prst="rect">
            <a:avLst/>
          </a:prstGeom>
        </p:spPr>
        <p:txBody>
          <a:bodyPr wrap="square">
            <a:spAutoFit/>
          </a:bodyPr>
          <a:lstStyle/>
          <a:p>
            <a:pPr lvl="1"/>
            <a:r>
              <a:rPr lang="en-US" sz="1100" dirty="0"/>
              <a:t>Courtesy of Chris Blodgett, PhD Washington State University</a:t>
            </a:r>
          </a:p>
        </p:txBody>
      </p:sp>
      <p:sp>
        <p:nvSpPr>
          <p:cNvPr id="6" name="Title 5">
            <a:extLst>
              <a:ext uri="{FF2B5EF4-FFF2-40B4-BE49-F238E27FC236}">
                <a16:creationId xmlns:a16="http://schemas.microsoft.com/office/drawing/2014/main" id="{8369A93B-F348-4CAD-B573-712FDFDEC590}"/>
              </a:ext>
            </a:extLst>
          </p:cNvPr>
          <p:cNvSpPr>
            <a:spLocks noGrp="1"/>
          </p:cNvSpPr>
          <p:nvPr>
            <p:ph type="title"/>
          </p:nvPr>
        </p:nvSpPr>
        <p:spPr/>
        <p:txBody>
          <a:bodyPr>
            <a:normAutofit/>
          </a:bodyPr>
          <a:lstStyle/>
          <a:p>
            <a:r>
              <a:rPr lang="en-US" sz="4000" dirty="0"/>
              <a:t>Impact on Learning</a:t>
            </a:r>
          </a:p>
        </p:txBody>
      </p:sp>
    </p:spTree>
    <p:extLst>
      <p:ext uri="{BB962C8B-B14F-4D97-AF65-F5344CB8AC3E}">
        <p14:creationId xmlns:p14="http://schemas.microsoft.com/office/powerpoint/2010/main" val="1645901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F8763FE-32C6-1A4F-994D-6B9F1D4C66A3}"/>
              </a:ext>
            </a:extLst>
          </p:cNvPr>
          <p:cNvPicPr>
            <a:picLocks noGrp="1" noChangeAspect="1"/>
          </p:cNvPicPr>
          <p:nvPr>
            <p:ph idx="1"/>
          </p:nvPr>
        </p:nvPicPr>
        <p:blipFill>
          <a:blip r:embed="rId3"/>
          <a:stretch>
            <a:fillRect/>
          </a:stretch>
        </p:blipFill>
        <p:spPr>
          <a:xfrm>
            <a:off x="-383704" y="1568940"/>
            <a:ext cx="9527703" cy="5431561"/>
          </a:xfrm>
        </p:spPr>
      </p:pic>
    </p:spTree>
    <p:extLst>
      <p:ext uri="{BB962C8B-B14F-4D97-AF65-F5344CB8AC3E}">
        <p14:creationId xmlns:p14="http://schemas.microsoft.com/office/powerpoint/2010/main" val="28306342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Impact on Learning</a:t>
            </a:r>
          </a:p>
        </p:txBody>
      </p:sp>
      <p:sp>
        <p:nvSpPr>
          <p:cNvPr id="3" name="Content Placeholder 2"/>
          <p:cNvSpPr>
            <a:spLocks noGrp="1"/>
          </p:cNvSpPr>
          <p:nvPr>
            <p:ph idx="1"/>
          </p:nvPr>
        </p:nvSpPr>
        <p:spPr>
          <a:xfrm>
            <a:off x="348712" y="1545498"/>
            <a:ext cx="8965769" cy="4525963"/>
          </a:xfrm>
        </p:spPr>
        <p:txBody>
          <a:bodyPr>
            <a:noAutofit/>
          </a:bodyPr>
          <a:lstStyle/>
          <a:p>
            <a:pPr marL="0" indent="0">
              <a:spcBef>
                <a:spcPts val="0"/>
              </a:spcBef>
              <a:spcAft>
                <a:spcPts val="1200"/>
              </a:spcAft>
              <a:buNone/>
            </a:pPr>
            <a:r>
              <a:rPr lang="en-US" sz="2400" dirty="0"/>
              <a:t>Trauma may make it more difficult for children to:</a:t>
            </a:r>
          </a:p>
          <a:p>
            <a:pPr>
              <a:spcBef>
                <a:spcPts val="0"/>
              </a:spcBef>
              <a:spcAft>
                <a:spcPts val="1200"/>
              </a:spcAft>
              <a:buFont typeface="Wingdings" panose="05000000000000000000" pitchFamily="2" charset="2"/>
              <a:buChar char="Ø"/>
            </a:pPr>
            <a:r>
              <a:rPr lang="en-US" sz="2400" dirty="0"/>
              <a:t>Manage their emotions </a:t>
            </a:r>
          </a:p>
          <a:p>
            <a:pPr>
              <a:spcBef>
                <a:spcPts val="0"/>
              </a:spcBef>
              <a:spcAft>
                <a:spcPts val="1200"/>
              </a:spcAft>
              <a:buFont typeface="Wingdings" panose="05000000000000000000" pitchFamily="2" charset="2"/>
              <a:buChar char="Ø"/>
            </a:pPr>
            <a:r>
              <a:rPr lang="en-US" sz="2400" dirty="0"/>
              <a:t>Control physical &amp; emotional responses (fights &amp; disruptions)</a:t>
            </a:r>
          </a:p>
          <a:p>
            <a:pPr>
              <a:spcBef>
                <a:spcPts val="0"/>
              </a:spcBef>
              <a:spcAft>
                <a:spcPts val="1200"/>
              </a:spcAft>
              <a:buFont typeface="Wingdings" panose="05000000000000000000" pitchFamily="2" charset="2"/>
              <a:buChar char="Ø"/>
            </a:pPr>
            <a:r>
              <a:rPr lang="en-US" sz="2400" dirty="0"/>
              <a:t>Trust others </a:t>
            </a:r>
          </a:p>
          <a:p>
            <a:pPr>
              <a:spcBef>
                <a:spcPts val="0"/>
              </a:spcBef>
              <a:spcAft>
                <a:spcPts val="1200"/>
              </a:spcAft>
              <a:buFont typeface="Wingdings" panose="05000000000000000000" pitchFamily="2" charset="2"/>
              <a:buChar char="Ø"/>
            </a:pPr>
            <a:r>
              <a:rPr lang="en-US" sz="2400" dirty="0"/>
              <a:t>Form positive relationships </a:t>
            </a:r>
          </a:p>
          <a:p>
            <a:pPr>
              <a:spcBef>
                <a:spcPts val="0"/>
              </a:spcBef>
              <a:spcAft>
                <a:spcPts val="1200"/>
              </a:spcAft>
              <a:buFont typeface="Wingdings" panose="05000000000000000000" pitchFamily="2" charset="2"/>
              <a:buChar char="Ø"/>
            </a:pPr>
            <a:r>
              <a:rPr lang="en-US" sz="2400" dirty="0"/>
              <a:t>Learn &amp; memorize</a:t>
            </a:r>
          </a:p>
          <a:p>
            <a:pPr>
              <a:spcBef>
                <a:spcPts val="0"/>
              </a:spcBef>
              <a:spcAft>
                <a:spcPts val="1200"/>
              </a:spcAft>
              <a:buFont typeface="Wingdings" panose="05000000000000000000" pitchFamily="2" charset="2"/>
              <a:buChar char="Ø"/>
            </a:pPr>
            <a:r>
              <a:rPr lang="en-US" sz="2400" dirty="0"/>
              <a:t>Moderate eating and sleep</a:t>
            </a:r>
          </a:p>
          <a:p>
            <a:pPr>
              <a:spcBef>
                <a:spcPts val="0"/>
              </a:spcBef>
              <a:spcAft>
                <a:spcPts val="1200"/>
              </a:spcAft>
              <a:buFont typeface="Wingdings" panose="05000000000000000000" pitchFamily="2" charset="2"/>
              <a:buChar char="Ø"/>
            </a:pPr>
            <a:r>
              <a:rPr lang="en-US" sz="2400" dirty="0"/>
              <a:t>Stay healthy</a:t>
            </a:r>
          </a:p>
        </p:txBody>
      </p:sp>
    </p:spTree>
    <p:extLst>
      <p:ext uri="{BB962C8B-B14F-4D97-AF65-F5344CB8AC3E}">
        <p14:creationId xmlns:p14="http://schemas.microsoft.com/office/powerpoint/2010/main" val="2028680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22037" y="6611779"/>
            <a:ext cx="5368777" cy="246221"/>
          </a:xfrm>
          <a:prstGeom prst="rect">
            <a:avLst/>
          </a:prstGeom>
          <a:noFill/>
        </p:spPr>
        <p:txBody>
          <a:bodyPr wrap="none" rtlCol="0">
            <a:spAutoFit/>
          </a:bodyPr>
          <a:lstStyle/>
          <a:p>
            <a:r>
              <a:rPr lang="en-US" sz="1000" dirty="0"/>
              <a:t>Source: Helping Foster and Adoptive Families Cope With Trauma: A Guide for Pediatricians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930"/>
          <a:stretch/>
        </p:blipFill>
        <p:spPr>
          <a:xfrm>
            <a:off x="619933" y="309966"/>
            <a:ext cx="8136819" cy="6302686"/>
          </a:xfrm>
          <a:prstGeom prst="rect">
            <a:avLst/>
          </a:prstGeom>
        </p:spPr>
      </p:pic>
    </p:spTree>
    <p:extLst>
      <p:ext uri="{BB962C8B-B14F-4D97-AF65-F5344CB8AC3E}">
        <p14:creationId xmlns:p14="http://schemas.microsoft.com/office/powerpoint/2010/main" val="9727024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395743"/>
            <a:ext cx="9144000" cy="2412694"/>
          </a:xfrm>
          <a:solidFill>
            <a:schemeClr val="accent1"/>
          </a:solidFill>
          <a:effectLst>
            <a:softEdge rad="127000"/>
          </a:effectLst>
        </p:spPr>
        <p:txBody>
          <a:bodyPr>
            <a:normAutofit fontScale="92500"/>
          </a:bodyPr>
          <a:lstStyle/>
          <a:p>
            <a:pPr marL="0" indent="0" algn="ctr">
              <a:buNone/>
            </a:pPr>
            <a:endParaRPr lang="en-US" sz="600" b="1" dirty="0">
              <a:solidFill>
                <a:schemeClr val="bg1"/>
              </a:solidFill>
            </a:endParaRPr>
          </a:p>
          <a:p>
            <a:pPr marL="0" indent="0" algn="ctr">
              <a:buNone/>
            </a:pPr>
            <a:r>
              <a:rPr lang="en-US" sz="4400" b="1" dirty="0">
                <a:solidFill>
                  <a:schemeClr val="bg1"/>
                </a:solidFill>
              </a:rPr>
              <a:t>“It is easier to build strong children than to repair broken men.”  </a:t>
            </a:r>
          </a:p>
          <a:p>
            <a:pPr marL="0" indent="0">
              <a:buNone/>
            </a:pPr>
            <a:endParaRPr lang="en-US" sz="800" dirty="0">
              <a:solidFill>
                <a:schemeClr val="bg1"/>
              </a:solidFill>
            </a:endParaRPr>
          </a:p>
          <a:p>
            <a:pPr marL="0" indent="0" algn="ctr">
              <a:buNone/>
            </a:pPr>
            <a:r>
              <a:rPr lang="en-US" sz="2700" dirty="0">
                <a:solidFill>
                  <a:schemeClr val="bg1"/>
                </a:solidFill>
              </a:rPr>
              <a:t>Frederick Douglass </a:t>
            </a:r>
          </a:p>
          <a:p>
            <a:pPr marL="0" indent="0" algn="ctr">
              <a:buNone/>
            </a:pPr>
            <a:endParaRPr lang="en-US" sz="2700" dirty="0">
              <a:solidFill>
                <a:schemeClr val="bg1"/>
              </a:solidFill>
            </a:endParaRPr>
          </a:p>
          <a:p>
            <a:pPr marL="0" indent="0" algn="ctr">
              <a:buNone/>
            </a:pPr>
            <a:endParaRPr lang="en-US" sz="2700" dirty="0">
              <a:solidFill>
                <a:schemeClr val="bg1"/>
              </a:solidFill>
            </a:endParaRPr>
          </a:p>
        </p:txBody>
      </p:sp>
    </p:spTree>
    <p:extLst>
      <p:ext uri="{BB962C8B-B14F-4D97-AF65-F5344CB8AC3E}">
        <p14:creationId xmlns:p14="http://schemas.microsoft.com/office/powerpoint/2010/main" val="951069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11867" y="1845732"/>
            <a:ext cx="30649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RESILIENCE: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The Art of Bouncing Back</a:t>
            </a:r>
          </a:p>
        </p:txBody>
      </p:sp>
      <p:pic>
        <p:nvPicPr>
          <p:cNvPr id="1028" name="Picture 4" descr="Building Resilience in Kids - (cool) progeny"/>
          <p:cNvPicPr>
            <a:picLocks noChangeAspect="1" noChangeArrowheads="1"/>
          </p:cNvPicPr>
          <p:nvPr/>
        </p:nvPicPr>
        <p:blipFill rotWithShape="1">
          <a:blip r:embed="rId3">
            <a:extLst>
              <a:ext uri="{28A0092B-C50C-407E-A947-70E740481C1C}">
                <a14:useLocalDpi xmlns:a14="http://schemas.microsoft.com/office/drawing/2010/main" val="0"/>
              </a:ext>
            </a:extLst>
          </a:blip>
          <a:srcRect t="3023"/>
          <a:stretch/>
        </p:blipFill>
        <p:spPr bwMode="auto">
          <a:xfrm>
            <a:off x="516834" y="1360054"/>
            <a:ext cx="6559007" cy="4775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9982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Brief How Resilience is Built.mp4">
            <a:hlinkClick r:id="" action="ppaction://media"/>
            <a:extLst>
              <a:ext uri="{FF2B5EF4-FFF2-40B4-BE49-F238E27FC236}">
                <a16:creationId xmlns:a16="http://schemas.microsoft.com/office/drawing/2014/main" id="{6381E97C-5AE1-F74F-8AD3-C6C8D63383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38256"/>
            <a:ext cx="9144000" cy="5143500"/>
          </a:xfrm>
          <a:prstGeom prst="rect">
            <a:avLst/>
          </a:prstGeom>
        </p:spPr>
      </p:pic>
      <p:sp>
        <p:nvSpPr>
          <p:cNvPr id="5" name="TextBox 4">
            <a:extLst>
              <a:ext uri="{FF2B5EF4-FFF2-40B4-BE49-F238E27FC236}">
                <a16:creationId xmlns:a16="http://schemas.microsoft.com/office/drawing/2014/main" id="{FEEFE7BC-0765-4A4E-A3DB-3CF89D179FC3}"/>
              </a:ext>
            </a:extLst>
          </p:cNvPr>
          <p:cNvSpPr txBox="1"/>
          <p:nvPr/>
        </p:nvSpPr>
        <p:spPr>
          <a:xfrm>
            <a:off x="3435178" y="6351373"/>
            <a:ext cx="2518638" cy="369332"/>
          </a:xfrm>
          <a:prstGeom prst="rect">
            <a:avLst/>
          </a:prstGeom>
          <a:noFill/>
        </p:spPr>
        <p:txBody>
          <a:bodyPr wrap="none" rtlCol="0">
            <a:spAutoFit/>
          </a:bodyPr>
          <a:lstStyle/>
          <a:p>
            <a:r>
              <a:rPr lang="en-US" dirty="0"/>
              <a:t>How Resilience is Built</a:t>
            </a:r>
          </a:p>
        </p:txBody>
      </p:sp>
    </p:spTree>
    <p:extLst>
      <p:ext uri="{BB962C8B-B14F-4D97-AF65-F5344CB8AC3E}">
        <p14:creationId xmlns:p14="http://schemas.microsoft.com/office/powerpoint/2010/main" val="137021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6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Fostering Resilience</a:t>
            </a:r>
          </a:p>
        </p:txBody>
      </p:sp>
      <p:sp>
        <p:nvSpPr>
          <p:cNvPr id="3" name="Content Placeholder 2"/>
          <p:cNvSpPr>
            <a:spLocks noGrp="1"/>
          </p:cNvSpPr>
          <p:nvPr>
            <p:ph idx="1"/>
          </p:nvPr>
        </p:nvSpPr>
        <p:spPr>
          <a:xfrm>
            <a:off x="214131" y="1756596"/>
            <a:ext cx="8501605" cy="4525963"/>
          </a:xfrm>
        </p:spPr>
        <p:txBody>
          <a:bodyPr>
            <a:normAutofit/>
          </a:bodyPr>
          <a:lstStyle/>
          <a:p>
            <a:pPr marL="0" indent="0" algn="ctr">
              <a:buNone/>
            </a:pPr>
            <a:r>
              <a:rPr lang="en-US" sz="3600" dirty="0">
                <a:solidFill>
                  <a:srgbClr val="8F4469"/>
                </a:solidFill>
              </a:rPr>
              <a:t>What can we do?</a:t>
            </a:r>
          </a:p>
          <a:p>
            <a:pPr marL="514350" indent="-514350">
              <a:buAutoNum type="arabicPeriod"/>
            </a:pPr>
            <a:r>
              <a:rPr lang="en-US" dirty="0"/>
              <a:t>Provide supportive adult-child relationships</a:t>
            </a:r>
          </a:p>
          <a:p>
            <a:pPr marL="514350" indent="-514350">
              <a:buAutoNum type="arabicPeriod"/>
            </a:pPr>
            <a:r>
              <a:rPr lang="en-US" dirty="0"/>
              <a:t>Scaffold learning so the child builds a sense of self-efficacy and control</a:t>
            </a:r>
          </a:p>
          <a:p>
            <a:pPr marL="514350" indent="-514350">
              <a:buAutoNum type="arabicPeriod"/>
            </a:pPr>
            <a:r>
              <a:rPr lang="en-US" dirty="0"/>
              <a:t>Promote adaptive skills and self-regulatory capacities</a:t>
            </a:r>
          </a:p>
        </p:txBody>
      </p:sp>
      <p:sp>
        <p:nvSpPr>
          <p:cNvPr id="5" name="TextBox 4"/>
          <p:cNvSpPr txBox="1"/>
          <p:nvPr/>
        </p:nvSpPr>
        <p:spPr>
          <a:xfrm>
            <a:off x="-15769" y="6621517"/>
            <a:ext cx="45720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A5C"/>
                </a:solidFill>
                <a:effectLst/>
                <a:uLnTx/>
                <a:uFillTx/>
                <a:latin typeface="Arial"/>
                <a:ea typeface="+mn-ea"/>
                <a:cs typeface="+mn-cs"/>
              </a:rPr>
              <a:t>Source: “In Brief: The Science of Resilience” www.developingchild.harvard.edu</a:t>
            </a:r>
          </a:p>
        </p:txBody>
      </p:sp>
    </p:spTree>
    <p:extLst>
      <p:ext uri="{BB962C8B-B14F-4D97-AF65-F5344CB8AC3E}">
        <p14:creationId xmlns:p14="http://schemas.microsoft.com/office/powerpoint/2010/main" val="1751404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Fostering</a:t>
            </a:r>
            <a:r>
              <a:rPr lang="en-US" sz="4000" dirty="0">
                <a:solidFill>
                  <a:schemeClr val="bg1"/>
                </a:solidFill>
              </a:rPr>
              <a:t> </a:t>
            </a:r>
            <a:r>
              <a:rPr lang="en-US" sz="4000" dirty="0"/>
              <a:t>Resilience</a:t>
            </a:r>
          </a:p>
        </p:txBody>
      </p:sp>
      <p:pic>
        <p:nvPicPr>
          <p:cNvPr id="6" name="Picture 5">
            <a:extLst>
              <a:ext uri="{FF2B5EF4-FFF2-40B4-BE49-F238E27FC236}">
                <a16:creationId xmlns:a16="http://schemas.microsoft.com/office/drawing/2014/main" id="{5D8C1577-6836-D148-BE9A-2AAF2E08DCC5}"/>
              </a:ext>
            </a:extLst>
          </p:cNvPr>
          <p:cNvPicPr>
            <a:picLocks noChangeAspect="1"/>
          </p:cNvPicPr>
          <p:nvPr/>
        </p:nvPicPr>
        <p:blipFill>
          <a:blip r:embed="rId3"/>
          <a:stretch>
            <a:fillRect/>
          </a:stretch>
        </p:blipFill>
        <p:spPr>
          <a:xfrm>
            <a:off x="320842" y="1684421"/>
            <a:ext cx="8669504" cy="4874384"/>
          </a:xfrm>
          <a:prstGeom prst="rect">
            <a:avLst/>
          </a:prstGeom>
        </p:spPr>
      </p:pic>
    </p:spTree>
    <p:extLst>
      <p:ext uri="{BB962C8B-B14F-4D97-AF65-F5344CB8AC3E}">
        <p14:creationId xmlns:p14="http://schemas.microsoft.com/office/powerpoint/2010/main" val="36943544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955" y="274638"/>
            <a:ext cx="8652909" cy="1143000"/>
          </a:xfrm>
        </p:spPr>
        <p:txBody>
          <a:bodyPr>
            <a:normAutofit/>
          </a:bodyPr>
          <a:lstStyle/>
          <a:p>
            <a:r>
              <a:rPr lang="en-US" sz="4000" dirty="0"/>
              <a:t>Executive Functioning</a:t>
            </a:r>
          </a:p>
        </p:txBody>
      </p:sp>
      <p:pic>
        <p:nvPicPr>
          <p:cNvPr id="2050" name="Picture 2" descr="Image result for executive functioni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5997" y="1400821"/>
            <a:ext cx="3676900" cy="4898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214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4940" y="1934817"/>
            <a:ext cx="3100290" cy="3392557"/>
          </a:xfrm>
        </p:spPr>
        <p:txBody>
          <a:bodyPr>
            <a:normAutofit/>
          </a:bodyPr>
          <a:lstStyle/>
          <a:p>
            <a:pPr algn="ctr"/>
            <a:r>
              <a:rPr lang="en-US" sz="4000" dirty="0"/>
              <a:t>ACE Score</a:t>
            </a:r>
            <a:br>
              <a:rPr lang="en-US" sz="4000" dirty="0"/>
            </a:br>
            <a:br>
              <a:rPr lang="en-US" sz="4000" dirty="0"/>
            </a:br>
            <a:r>
              <a:rPr lang="en-US" sz="3100" dirty="0"/>
              <a:t>Predictive of future outcomes </a:t>
            </a:r>
            <a:endParaRPr lang="en-US" sz="4000" dirty="0"/>
          </a:p>
        </p:txBody>
      </p:sp>
      <p:graphicFrame>
        <p:nvGraphicFramePr>
          <p:cNvPr id="6" name="Table 5"/>
          <p:cNvGraphicFramePr>
            <a:graphicFrameLocks noGrp="1"/>
          </p:cNvGraphicFramePr>
          <p:nvPr>
            <p:extLst>
              <p:ext uri="{D42A27DB-BD31-4B8C-83A1-F6EECF244321}">
                <p14:modId xmlns:p14="http://schemas.microsoft.com/office/powerpoint/2010/main" val="1636696717"/>
              </p:ext>
            </p:extLst>
          </p:nvPr>
        </p:nvGraphicFramePr>
        <p:xfrm>
          <a:off x="491987" y="274641"/>
          <a:ext cx="4813300" cy="6583359"/>
        </p:xfrm>
        <a:graphic>
          <a:graphicData uri="http://schemas.openxmlformats.org/drawingml/2006/table">
            <a:tbl>
              <a:tblPr firstRow="1" bandRow="1">
                <a:tableStyleId>{7DF18680-E054-41AD-8BC1-D1AEF772440D}</a:tableStyleId>
              </a:tblPr>
              <a:tblGrid>
                <a:gridCol w="4813300">
                  <a:extLst>
                    <a:ext uri="{9D8B030D-6E8A-4147-A177-3AD203B41FA5}">
                      <a16:colId xmlns:a16="http://schemas.microsoft.com/office/drawing/2014/main" val="20000"/>
                    </a:ext>
                  </a:extLst>
                </a:gridCol>
              </a:tblGrid>
              <a:tr h="771631">
                <a:tc>
                  <a:txBody>
                    <a:bodyPr/>
                    <a:lstStyle/>
                    <a:p>
                      <a:pPr algn="ctr"/>
                      <a:r>
                        <a:rPr lang="en-US" dirty="0"/>
                        <a:t>Adverse</a:t>
                      </a:r>
                      <a:r>
                        <a:rPr lang="en-US" baseline="0" dirty="0"/>
                        <a:t> Childhood Experiences (First 18 Years of Life)</a:t>
                      </a:r>
                      <a:endParaRPr lang="en-US" dirty="0"/>
                    </a:p>
                  </a:txBody>
                  <a:tcPr>
                    <a:solidFill>
                      <a:srgbClr val="59B8DA"/>
                    </a:solidFill>
                  </a:tcPr>
                </a:tc>
                <a:extLst>
                  <a:ext uri="{0D108BD9-81ED-4DB2-BD59-A6C34878D82A}">
                    <a16:rowId xmlns:a16="http://schemas.microsoft.com/office/drawing/2014/main" val="10000"/>
                  </a:ext>
                </a:extLst>
              </a:tr>
              <a:tr h="447056">
                <a:tc>
                  <a:txBody>
                    <a:bodyPr/>
                    <a:lstStyle/>
                    <a:p>
                      <a:pPr algn="l"/>
                      <a:r>
                        <a:rPr lang="en-US" dirty="0"/>
                        <a:t>Abuse</a:t>
                      </a:r>
                    </a:p>
                  </a:txBody>
                  <a:tcPr>
                    <a:solidFill>
                      <a:srgbClr val="98D3E8"/>
                    </a:solidFill>
                  </a:tcPr>
                </a:tc>
                <a:extLst>
                  <a:ext uri="{0D108BD9-81ED-4DB2-BD59-A6C34878D82A}">
                    <a16:rowId xmlns:a16="http://schemas.microsoft.com/office/drawing/2014/main" val="10001"/>
                  </a:ext>
                </a:extLst>
              </a:tr>
              <a:tr h="447056">
                <a:tc>
                  <a:txBody>
                    <a:bodyPr/>
                    <a:lstStyle/>
                    <a:p>
                      <a:pPr lvl="1" algn="l"/>
                      <a:r>
                        <a:rPr lang="en-US" dirty="0"/>
                        <a:t>Emotional</a:t>
                      </a:r>
                      <a:r>
                        <a:rPr lang="en-US" baseline="0" dirty="0"/>
                        <a:t> abuse</a:t>
                      </a:r>
                    </a:p>
                  </a:txBody>
                  <a:tcPr>
                    <a:solidFill>
                      <a:srgbClr val="D3ECF5"/>
                    </a:solidFill>
                  </a:tcPr>
                </a:tc>
                <a:extLst>
                  <a:ext uri="{0D108BD9-81ED-4DB2-BD59-A6C34878D82A}">
                    <a16:rowId xmlns:a16="http://schemas.microsoft.com/office/drawing/2014/main" val="10002"/>
                  </a:ext>
                </a:extLst>
              </a:tr>
              <a:tr h="447056">
                <a:tc>
                  <a:txBody>
                    <a:bodyPr/>
                    <a:lstStyle/>
                    <a:p>
                      <a:pPr lvl="1" algn="l"/>
                      <a:r>
                        <a:rPr lang="en-US" dirty="0"/>
                        <a:t>Physical abuse</a:t>
                      </a:r>
                    </a:p>
                  </a:txBody>
                  <a:tcPr>
                    <a:solidFill>
                      <a:srgbClr val="D3ECF5"/>
                    </a:solidFill>
                  </a:tcPr>
                </a:tc>
                <a:extLst>
                  <a:ext uri="{0D108BD9-81ED-4DB2-BD59-A6C34878D82A}">
                    <a16:rowId xmlns:a16="http://schemas.microsoft.com/office/drawing/2014/main" val="10003"/>
                  </a:ext>
                </a:extLst>
              </a:tr>
              <a:tr h="447056">
                <a:tc>
                  <a:txBody>
                    <a:bodyPr/>
                    <a:lstStyle/>
                    <a:p>
                      <a:pPr lvl="1" algn="l"/>
                      <a:r>
                        <a:rPr lang="en-US" dirty="0"/>
                        <a:t>Sexual abuse</a:t>
                      </a:r>
                    </a:p>
                  </a:txBody>
                  <a:tcPr>
                    <a:solidFill>
                      <a:srgbClr val="D3ECF5"/>
                    </a:solidFill>
                  </a:tcPr>
                </a:tc>
                <a:extLst>
                  <a:ext uri="{0D108BD9-81ED-4DB2-BD59-A6C34878D82A}">
                    <a16:rowId xmlns:a16="http://schemas.microsoft.com/office/drawing/2014/main" val="10004"/>
                  </a:ext>
                </a:extLst>
              </a:tr>
              <a:tr h="447056">
                <a:tc>
                  <a:txBody>
                    <a:bodyPr/>
                    <a:lstStyle/>
                    <a:p>
                      <a:pPr algn="l"/>
                      <a:r>
                        <a:rPr lang="en-US" dirty="0"/>
                        <a:t>Neglect</a:t>
                      </a:r>
                    </a:p>
                  </a:txBody>
                  <a:tcPr>
                    <a:solidFill>
                      <a:srgbClr val="98D3E8"/>
                    </a:solidFill>
                  </a:tcPr>
                </a:tc>
                <a:extLst>
                  <a:ext uri="{0D108BD9-81ED-4DB2-BD59-A6C34878D82A}">
                    <a16:rowId xmlns:a16="http://schemas.microsoft.com/office/drawing/2014/main" val="10005"/>
                  </a:ext>
                </a:extLst>
              </a:tr>
              <a:tr h="447056">
                <a:tc>
                  <a:txBody>
                    <a:bodyPr/>
                    <a:lstStyle/>
                    <a:p>
                      <a:pPr lvl="1" algn="l"/>
                      <a:r>
                        <a:rPr lang="en-US" dirty="0"/>
                        <a:t>Emotional neglect</a:t>
                      </a:r>
                    </a:p>
                  </a:txBody>
                  <a:tcPr>
                    <a:solidFill>
                      <a:srgbClr val="D3ECF5"/>
                    </a:solidFill>
                  </a:tcPr>
                </a:tc>
                <a:extLst>
                  <a:ext uri="{0D108BD9-81ED-4DB2-BD59-A6C34878D82A}">
                    <a16:rowId xmlns:a16="http://schemas.microsoft.com/office/drawing/2014/main" val="10006"/>
                  </a:ext>
                </a:extLst>
              </a:tr>
              <a:tr h="447056">
                <a:tc>
                  <a:txBody>
                    <a:bodyPr/>
                    <a:lstStyle/>
                    <a:p>
                      <a:pPr lvl="1" algn="l"/>
                      <a:r>
                        <a:rPr lang="en-US" dirty="0"/>
                        <a:t>Physical neglect</a:t>
                      </a:r>
                    </a:p>
                  </a:txBody>
                  <a:tcPr>
                    <a:solidFill>
                      <a:srgbClr val="D3ECF5"/>
                    </a:solidFill>
                  </a:tcPr>
                </a:tc>
                <a:extLst>
                  <a:ext uri="{0D108BD9-81ED-4DB2-BD59-A6C34878D82A}">
                    <a16:rowId xmlns:a16="http://schemas.microsoft.com/office/drawing/2014/main" val="10007"/>
                  </a:ext>
                </a:extLst>
              </a:tr>
              <a:tr h="447056">
                <a:tc>
                  <a:txBody>
                    <a:bodyPr/>
                    <a:lstStyle/>
                    <a:p>
                      <a:pPr lvl="0" algn="l"/>
                      <a:r>
                        <a:rPr lang="en-US" dirty="0"/>
                        <a:t>Household Challenges</a:t>
                      </a:r>
                    </a:p>
                  </a:txBody>
                  <a:tcPr>
                    <a:solidFill>
                      <a:srgbClr val="98D3E8"/>
                    </a:solidFill>
                  </a:tcPr>
                </a:tc>
                <a:extLst>
                  <a:ext uri="{0D108BD9-81ED-4DB2-BD59-A6C34878D82A}">
                    <a16:rowId xmlns:a16="http://schemas.microsoft.com/office/drawing/2014/main" val="10008"/>
                  </a:ext>
                </a:extLst>
              </a:tr>
              <a:tr h="447056">
                <a:tc>
                  <a:txBody>
                    <a:bodyPr/>
                    <a:lstStyle/>
                    <a:p>
                      <a:pPr lvl="1"/>
                      <a:r>
                        <a:rPr lang="en-US" sz="1800" dirty="0"/>
                        <a:t>Mother treated violently</a:t>
                      </a:r>
                    </a:p>
                  </a:txBody>
                  <a:tcPr>
                    <a:solidFill>
                      <a:srgbClr val="D3ECF5"/>
                    </a:solidFill>
                  </a:tcPr>
                </a:tc>
                <a:extLst>
                  <a:ext uri="{0D108BD9-81ED-4DB2-BD59-A6C34878D82A}">
                    <a16:rowId xmlns:a16="http://schemas.microsoft.com/office/drawing/2014/main" val="10009"/>
                  </a:ext>
                </a:extLst>
              </a:tr>
              <a:tr h="447056">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sz="1800" dirty="0"/>
                        <a:t>Household substance abuse</a:t>
                      </a:r>
                    </a:p>
                  </a:txBody>
                  <a:tcPr>
                    <a:solidFill>
                      <a:srgbClr val="D3ECF5"/>
                    </a:solidFill>
                  </a:tcPr>
                </a:tc>
                <a:extLst>
                  <a:ext uri="{0D108BD9-81ED-4DB2-BD59-A6C34878D82A}">
                    <a16:rowId xmlns:a16="http://schemas.microsoft.com/office/drawing/2014/main" val="10010"/>
                  </a:ext>
                </a:extLst>
              </a:tr>
              <a:tr h="447056">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sz="1800" dirty="0"/>
                        <a:t>Mental illness in household</a:t>
                      </a:r>
                    </a:p>
                  </a:txBody>
                  <a:tcPr>
                    <a:solidFill>
                      <a:srgbClr val="D3ECF5"/>
                    </a:solidFill>
                  </a:tcPr>
                </a:tc>
                <a:extLst>
                  <a:ext uri="{0D108BD9-81ED-4DB2-BD59-A6C34878D82A}">
                    <a16:rowId xmlns:a16="http://schemas.microsoft.com/office/drawing/2014/main" val="10011"/>
                  </a:ext>
                </a:extLst>
              </a:tr>
              <a:tr h="447056">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sz="1800" dirty="0"/>
                        <a:t>Parental separation or divorce</a:t>
                      </a:r>
                    </a:p>
                  </a:txBody>
                  <a:tcPr>
                    <a:solidFill>
                      <a:srgbClr val="D3ECF5"/>
                    </a:solidFill>
                  </a:tcPr>
                </a:tc>
                <a:extLst>
                  <a:ext uri="{0D108BD9-81ED-4DB2-BD59-A6C34878D82A}">
                    <a16:rowId xmlns:a16="http://schemas.microsoft.com/office/drawing/2014/main" val="10012"/>
                  </a:ext>
                </a:extLst>
              </a:tr>
              <a:tr h="447056">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sz="1800" dirty="0"/>
                        <a:t>Criminal household member</a:t>
                      </a:r>
                    </a:p>
                  </a:txBody>
                  <a:tcPr>
                    <a:solidFill>
                      <a:srgbClr val="D3ECF5"/>
                    </a:solidFill>
                  </a:tcPr>
                </a:tc>
                <a:extLst>
                  <a:ext uri="{0D108BD9-81ED-4DB2-BD59-A6C34878D82A}">
                    <a16:rowId xmlns:a16="http://schemas.microsoft.com/office/drawing/2014/main" val="10013"/>
                  </a:ext>
                </a:extLst>
              </a:tr>
            </a:tbl>
          </a:graphicData>
        </a:graphic>
      </p:graphicFrame>
      <p:sp>
        <p:nvSpPr>
          <p:cNvPr id="7" name="TextBox 6"/>
          <p:cNvSpPr txBox="1"/>
          <p:nvPr/>
        </p:nvSpPr>
        <p:spPr>
          <a:xfrm>
            <a:off x="6908800" y="6133632"/>
            <a:ext cx="1916430" cy="507831"/>
          </a:xfrm>
          <a:prstGeom prst="rect">
            <a:avLst/>
          </a:prstGeom>
          <a:noFill/>
        </p:spPr>
        <p:txBody>
          <a:bodyPr wrap="square" rtlCol="0">
            <a:spAutoFit/>
          </a:bodyPr>
          <a:lstStyle/>
          <a:p>
            <a:r>
              <a:rPr lang="en-US" sz="900" dirty="0"/>
              <a:t>Source: https://www.cdc.gov/violenceprevention/acestudy/about.html</a:t>
            </a:r>
          </a:p>
        </p:txBody>
      </p:sp>
    </p:spTree>
    <p:extLst>
      <p:ext uri="{BB962C8B-B14F-4D97-AF65-F5344CB8AC3E}">
        <p14:creationId xmlns:p14="http://schemas.microsoft.com/office/powerpoint/2010/main" val="24163899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451" y="274638"/>
            <a:ext cx="8606414" cy="1143000"/>
          </a:xfrm>
        </p:spPr>
        <p:txBody>
          <a:bodyPr>
            <a:normAutofit/>
          </a:bodyPr>
          <a:lstStyle/>
          <a:p>
            <a:r>
              <a:rPr lang="en-US" sz="4000" dirty="0"/>
              <a:t>Executive Functioning</a:t>
            </a:r>
          </a:p>
        </p:txBody>
      </p:sp>
      <p:pic>
        <p:nvPicPr>
          <p:cNvPr id="1026" name="Picture 2" descr="Image result for air traffic control executive functioni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451" y="1849932"/>
            <a:ext cx="7967678" cy="43387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929" y="6620930"/>
            <a:ext cx="68072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A5C"/>
                </a:solidFill>
                <a:effectLst/>
                <a:uLnTx/>
                <a:uFillTx/>
                <a:latin typeface="Arial"/>
                <a:ea typeface="+mn-ea"/>
                <a:cs typeface="+mn-cs"/>
              </a:rPr>
              <a:t>Source: Weintraub et al. Credit: Center on the Developing Child</a:t>
            </a:r>
          </a:p>
        </p:txBody>
      </p:sp>
    </p:spTree>
    <p:extLst>
      <p:ext uri="{BB962C8B-B14F-4D97-AF65-F5344CB8AC3E}">
        <p14:creationId xmlns:p14="http://schemas.microsoft.com/office/powerpoint/2010/main" val="27909992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 y="274638"/>
            <a:ext cx="8646290" cy="1143000"/>
          </a:xfrm>
        </p:spPr>
        <p:txBody>
          <a:bodyPr>
            <a:normAutofit/>
          </a:bodyPr>
          <a:lstStyle/>
          <a:p>
            <a:r>
              <a:rPr lang="en-US" sz="4000" dirty="0"/>
              <a:t>Executive Functioning</a:t>
            </a:r>
          </a:p>
        </p:txBody>
      </p:sp>
      <p:pic>
        <p:nvPicPr>
          <p:cNvPr id="2050" name="Picture 2" descr="Image result for air traffic control carto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575" y="1952625"/>
            <a:ext cx="2895600" cy="37433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11600" y="2270015"/>
            <a:ext cx="4876800"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65A5C"/>
                </a:solidFill>
                <a:effectLst/>
                <a:uLnTx/>
                <a:uFillTx/>
                <a:latin typeface="Arial"/>
                <a:ea typeface="+mn-ea"/>
                <a:cs typeface="+mn-cs"/>
              </a:rPr>
              <a:t>Allows us to focus, hold, and work with information, filter distractions and switch gears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565A5C"/>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65A5C"/>
                </a:solidFill>
                <a:effectLst/>
                <a:uLnTx/>
                <a:uFillTx/>
                <a:latin typeface="Arial"/>
                <a:ea typeface="+mn-ea"/>
                <a:cs typeface="+mn-cs"/>
              </a:rPr>
              <a:t>We are born with the </a:t>
            </a:r>
            <a:r>
              <a:rPr kumimoji="0" lang="en-US" sz="2800" b="0" i="1" u="sng" strike="noStrike" kern="1200" cap="none" spc="0" normalizeH="0" baseline="0" noProof="0">
                <a:ln>
                  <a:noFill/>
                </a:ln>
                <a:solidFill>
                  <a:srgbClr val="565A5C"/>
                </a:solidFill>
                <a:effectLst/>
                <a:uLnTx/>
                <a:uFillTx/>
                <a:latin typeface="Arial"/>
                <a:ea typeface="+mn-ea"/>
                <a:cs typeface="+mn-cs"/>
              </a:rPr>
              <a:t>potential</a:t>
            </a:r>
            <a:r>
              <a:rPr kumimoji="0" lang="en-US" sz="2800" b="0" i="1" u="none" strike="noStrike" kern="1200" cap="none" spc="0" normalizeH="0" baseline="0" noProof="0">
                <a:ln>
                  <a:noFill/>
                </a:ln>
                <a:solidFill>
                  <a:srgbClr val="565A5C"/>
                </a:solidFill>
                <a:effectLst/>
                <a:uLnTx/>
                <a:uFillTx/>
                <a:latin typeface="Arial"/>
                <a:ea typeface="+mn-ea"/>
                <a:cs typeface="+mn-cs"/>
              </a:rPr>
              <a:t> </a:t>
            </a:r>
            <a:r>
              <a:rPr kumimoji="0" lang="en-US" sz="2800" b="0" i="0" u="none" strike="noStrike" kern="1200" cap="none" spc="0" normalizeH="0" baseline="0" noProof="0">
                <a:ln>
                  <a:noFill/>
                </a:ln>
                <a:solidFill>
                  <a:srgbClr val="565A5C"/>
                </a:solidFill>
                <a:effectLst/>
                <a:uLnTx/>
                <a:uFillTx/>
                <a:latin typeface="Arial"/>
                <a:ea typeface="+mn-ea"/>
                <a:cs typeface="+mn-cs"/>
              </a:rPr>
              <a:t>to develop these skills</a:t>
            </a:r>
          </a:p>
        </p:txBody>
      </p:sp>
      <p:sp>
        <p:nvSpPr>
          <p:cNvPr id="4" name="TextBox 3"/>
          <p:cNvSpPr txBox="1"/>
          <p:nvPr/>
        </p:nvSpPr>
        <p:spPr>
          <a:xfrm>
            <a:off x="1" y="6502399"/>
            <a:ext cx="67225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A5C"/>
                </a:solidFill>
                <a:effectLst/>
                <a:uLnTx/>
                <a:uFillTx/>
                <a:latin typeface="Arial"/>
                <a:ea typeface="+mn-ea"/>
                <a:cs typeface="+mn-cs"/>
              </a:rPr>
              <a:t>National Scientific Council on the Developing Child. (2011). Building the Brain’s “Air Traffic Control” System: How Early Experiences Shape the Development of Executive Function: Working Paper 11. http//www.developingchild.Harvard.edu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A5C"/>
              </a:solidFill>
              <a:effectLst/>
              <a:uLnTx/>
              <a:uFillTx/>
              <a:latin typeface="Arial"/>
              <a:ea typeface="+mn-ea"/>
              <a:cs typeface="+mn-cs"/>
            </a:endParaRPr>
          </a:p>
        </p:txBody>
      </p:sp>
    </p:spTree>
    <p:extLst>
      <p:ext uri="{BB962C8B-B14F-4D97-AF65-F5344CB8AC3E}">
        <p14:creationId xmlns:p14="http://schemas.microsoft.com/office/powerpoint/2010/main" val="300190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Executive Functioning</a:t>
            </a:r>
          </a:p>
        </p:txBody>
      </p:sp>
      <p:sp>
        <p:nvSpPr>
          <p:cNvPr id="3" name="Content Placeholder 2"/>
          <p:cNvSpPr>
            <a:spLocks noGrp="1"/>
          </p:cNvSpPr>
          <p:nvPr>
            <p:ph idx="1"/>
          </p:nvPr>
        </p:nvSpPr>
        <p:spPr>
          <a:xfrm>
            <a:off x="255770" y="1995986"/>
            <a:ext cx="8669866" cy="4152512"/>
          </a:xfrm>
        </p:spPr>
        <p:txBody>
          <a:bodyPr>
            <a:normAutofit fontScale="85000" lnSpcReduction="20000"/>
          </a:bodyPr>
          <a:lstStyle/>
          <a:p>
            <a:pPr marL="0" indent="0">
              <a:buNone/>
            </a:pPr>
            <a:r>
              <a:rPr lang="en-US" dirty="0"/>
              <a:t>Executive functioning is made up of three dimensions which work together:</a:t>
            </a:r>
          </a:p>
          <a:p>
            <a:pPr marL="0" indent="0">
              <a:buNone/>
            </a:pPr>
            <a:endParaRPr lang="en-US" sz="800" dirty="0"/>
          </a:p>
          <a:p>
            <a:r>
              <a:rPr lang="en-US" dirty="0">
                <a:solidFill>
                  <a:srgbClr val="FF3399"/>
                </a:solidFill>
              </a:rPr>
              <a:t> </a:t>
            </a:r>
            <a:r>
              <a:rPr lang="en-US" dirty="0">
                <a:solidFill>
                  <a:srgbClr val="D54070"/>
                </a:solidFill>
              </a:rPr>
              <a:t>Working memory</a:t>
            </a:r>
          </a:p>
          <a:p>
            <a:pPr marL="0" indent="0">
              <a:buNone/>
            </a:pPr>
            <a:r>
              <a:rPr lang="en-US" dirty="0">
                <a:solidFill>
                  <a:srgbClr val="FF3399"/>
                </a:solidFill>
              </a:rPr>
              <a:t>	</a:t>
            </a:r>
            <a:r>
              <a:rPr lang="en-US" sz="2800" dirty="0"/>
              <a:t>The capacity to hold and manipulate information in our 	  	heads over a short period of time</a:t>
            </a:r>
          </a:p>
          <a:p>
            <a:pPr marL="0" indent="0">
              <a:buNone/>
            </a:pPr>
            <a:endParaRPr lang="en-US" sz="900" dirty="0"/>
          </a:p>
          <a:p>
            <a:r>
              <a:rPr lang="en-US" dirty="0">
                <a:solidFill>
                  <a:srgbClr val="FF3399"/>
                </a:solidFill>
              </a:rPr>
              <a:t> </a:t>
            </a:r>
            <a:r>
              <a:rPr lang="en-US" dirty="0">
                <a:solidFill>
                  <a:srgbClr val="D54070"/>
                </a:solidFill>
              </a:rPr>
              <a:t>Inhibitory Control</a:t>
            </a:r>
          </a:p>
          <a:p>
            <a:pPr marL="0" indent="0">
              <a:buNone/>
            </a:pPr>
            <a:r>
              <a:rPr lang="en-US" dirty="0">
                <a:solidFill>
                  <a:srgbClr val="FF3399"/>
                </a:solidFill>
              </a:rPr>
              <a:t>	</a:t>
            </a:r>
            <a:r>
              <a:rPr lang="en-US" sz="2800" dirty="0"/>
              <a:t>The ability to master and filter our thoughts and impulses </a:t>
            </a:r>
          </a:p>
          <a:p>
            <a:pPr marL="0" indent="0">
              <a:buNone/>
            </a:pPr>
            <a:endParaRPr lang="en-US" sz="900" dirty="0"/>
          </a:p>
          <a:p>
            <a:r>
              <a:rPr lang="en-US" dirty="0">
                <a:solidFill>
                  <a:srgbClr val="FF3399"/>
                </a:solidFill>
              </a:rPr>
              <a:t> </a:t>
            </a:r>
            <a:r>
              <a:rPr lang="en-US" dirty="0">
                <a:solidFill>
                  <a:srgbClr val="D54070"/>
                </a:solidFill>
              </a:rPr>
              <a:t>Cognitive or Mental Flexibility</a:t>
            </a:r>
          </a:p>
          <a:p>
            <a:pPr marL="0" indent="0">
              <a:buNone/>
            </a:pPr>
            <a:r>
              <a:rPr lang="en-US" sz="2800" dirty="0"/>
              <a:t>	The capacity to switch gears and adjust</a:t>
            </a:r>
          </a:p>
        </p:txBody>
      </p:sp>
      <p:sp>
        <p:nvSpPr>
          <p:cNvPr id="6" name="TextBox 5"/>
          <p:cNvSpPr txBox="1"/>
          <p:nvPr/>
        </p:nvSpPr>
        <p:spPr>
          <a:xfrm>
            <a:off x="1" y="6502399"/>
            <a:ext cx="67225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A5C"/>
                </a:solidFill>
                <a:effectLst/>
                <a:uLnTx/>
                <a:uFillTx/>
                <a:latin typeface="Arial"/>
                <a:ea typeface="+mn-ea"/>
                <a:cs typeface="+mn-cs"/>
              </a:rPr>
              <a:t>National Scientific Council on the Developing Child. (2011). Building the Brain’s “Air Traffic Control” System: How Early Experiences Shape the Development of Executive Function: Working Paper 11. http//www.developingchild.Harvard.edu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A5C"/>
              </a:solidFill>
              <a:effectLst/>
              <a:uLnTx/>
              <a:uFillTx/>
              <a:latin typeface="Arial"/>
              <a:ea typeface="+mn-ea"/>
              <a:cs typeface="+mn-cs"/>
            </a:endParaRPr>
          </a:p>
        </p:txBody>
      </p:sp>
    </p:spTree>
    <p:extLst>
      <p:ext uri="{BB962C8B-B14F-4D97-AF65-F5344CB8AC3E}">
        <p14:creationId xmlns:p14="http://schemas.microsoft.com/office/powerpoint/2010/main" val="42278172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274638"/>
            <a:ext cx="8889999" cy="1143000"/>
          </a:xfrm>
        </p:spPr>
        <p:txBody>
          <a:bodyPr>
            <a:normAutofit fontScale="90000"/>
          </a:bodyPr>
          <a:lstStyle/>
          <a:p>
            <a:r>
              <a:rPr lang="en-US" dirty="0"/>
              <a:t>The Biology of </a:t>
            </a:r>
            <a:br>
              <a:rPr lang="en-US" dirty="0"/>
            </a:br>
            <a:r>
              <a:rPr lang="en-US" dirty="0"/>
              <a:t>Executive Functioning</a:t>
            </a:r>
          </a:p>
        </p:txBody>
      </p:sp>
      <p:sp>
        <p:nvSpPr>
          <p:cNvPr id="3" name="Content Placeholder 2"/>
          <p:cNvSpPr>
            <a:spLocks noGrp="1"/>
          </p:cNvSpPr>
          <p:nvPr>
            <p:ph idx="1"/>
          </p:nvPr>
        </p:nvSpPr>
        <p:spPr>
          <a:xfrm>
            <a:off x="254001" y="1883762"/>
            <a:ext cx="8669866" cy="4152512"/>
          </a:xfrm>
        </p:spPr>
        <p:txBody>
          <a:bodyPr>
            <a:normAutofit lnSpcReduction="10000"/>
          </a:bodyPr>
          <a:lstStyle/>
          <a:p>
            <a:r>
              <a:rPr lang="en-US" sz="2800" dirty="0"/>
              <a:t>The areas of the brain primarily involved in executive functioning include the prefrontal cortex, anterior cingulate, parietal cortex and hippocampus</a:t>
            </a:r>
          </a:p>
          <a:p>
            <a:pPr marL="0" indent="0">
              <a:buNone/>
            </a:pPr>
            <a:endParaRPr lang="en-US" sz="900" dirty="0"/>
          </a:p>
          <a:p>
            <a:r>
              <a:rPr lang="en-US" sz="2800" dirty="0"/>
              <a:t>These areas have extensive interconnections with deeper brain structures involved in responses to threat and stress</a:t>
            </a:r>
          </a:p>
          <a:p>
            <a:pPr marL="0" indent="0">
              <a:buNone/>
            </a:pPr>
            <a:endParaRPr lang="en-US" sz="900" dirty="0"/>
          </a:p>
          <a:p>
            <a:r>
              <a:rPr lang="en-US" sz="2800" dirty="0"/>
              <a:t>Formative development occurs during early childhood and is refined during adolescence and into early adult years</a:t>
            </a:r>
          </a:p>
        </p:txBody>
      </p:sp>
      <p:sp>
        <p:nvSpPr>
          <p:cNvPr id="6" name="TextBox 5"/>
          <p:cNvSpPr txBox="1"/>
          <p:nvPr/>
        </p:nvSpPr>
        <p:spPr>
          <a:xfrm>
            <a:off x="1" y="6502399"/>
            <a:ext cx="67225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A5C"/>
                </a:solidFill>
                <a:effectLst/>
                <a:uLnTx/>
                <a:uFillTx/>
                <a:latin typeface="Arial"/>
                <a:ea typeface="+mn-ea"/>
                <a:cs typeface="+mn-cs"/>
              </a:rPr>
              <a:t>National Scientific Council on the Developing Child. (2011). Building the Brain’s “Air Traffic Control” System: How Early Experiences Shape the Development of Executive Function: Working Paper 11. http//www.developingchild.Harvard.edu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A5C"/>
              </a:solidFill>
              <a:effectLst/>
              <a:uLnTx/>
              <a:uFillTx/>
              <a:latin typeface="Arial"/>
              <a:ea typeface="+mn-ea"/>
              <a:cs typeface="+mn-cs"/>
            </a:endParaRPr>
          </a:p>
        </p:txBody>
      </p:sp>
    </p:spTree>
    <p:extLst>
      <p:ext uri="{BB962C8B-B14F-4D97-AF65-F5344CB8AC3E}">
        <p14:creationId xmlns:p14="http://schemas.microsoft.com/office/powerpoint/2010/main" val="24448685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906"/>
            <a:ext cx="6424047" cy="1143000"/>
          </a:xfrm>
        </p:spPr>
        <p:txBody>
          <a:bodyPr>
            <a:normAutofit fontScale="90000"/>
          </a:bodyPr>
          <a:lstStyle/>
          <a:p>
            <a:r>
              <a:rPr lang="en-US" dirty="0"/>
              <a:t>Building Executive Functioning Skills</a:t>
            </a:r>
          </a:p>
        </p:txBody>
      </p:sp>
      <p:sp>
        <p:nvSpPr>
          <p:cNvPr id="3" name="Content Placeholder 2"/>
          <p:cNvSpPr>
            <a:spLocks noGrp="1"/>
          </p:cNvSpPr>
          <p:nvPr>
            <p:ph idx="1"/>
          </p:nvPr>
        </p:nvSpPr>
        <p:spPr>
          <a:xfrm>
            <a:off x="457200" y="2121971"/>
            <a:ext cx="8229600" cy="4152512"/>
          </a:xfrm>
        </p:spPr>
        <p:txBody>
          <a:bodyPr/>
          <a:lstStyle/>
          <a:p>
            <a:pPr marL="0" indent="0">
              <a:buNone/>
            </a:pPr>
            <a:r>
              <a:rPr lang="en-US" dirty="0"/>
              <a:t>The critical factors in developing strong executive functioning skills are children’s </a:t>
            </a:r>
            <a:r>
              <a:rPr lang="en-US" dirty="0">
                <a:solidFill>
                  <a:srgbClr val="D54070"/>
                </a:solidFill>
              </a:rPr>
              <a:t>relationships</a:t>
            </a:r>
            <a:r>
              <a:rPr lang="en-US" dirty="0"/>
              <a:t>, the </a:t>
            </a:r>
            <a:r>
              <a:rPr lang="en-US" dirty="0">
                <a:solidFill>
                  <a:srgbClr val="D54070"/>
                </a:solidFill>
              </a:rPr>
              <a:t>activities</a:t>
            </a:r>
            <a:r>
              <a:rPr lang="en-US" dirty="0"/>
              <a:t> they have the opportunity to engage in, and the </a:t>
            </a:r>
            <a:r>
              <a:rPr lang="en-US" dirty="0">
                <a:solidFill>
                  <a:srgbClr val="D54070"/>
                </a:solidFill>
              </a:rPr>
              <a:t>places</a:t>
            </a:r>
            <a:r>
              <a:rPr lang="en-US" dirty="0"/>
              <a:t> in which they live, learn and play.</a:t>
            </a:r>
          </a:p>
        </p:txBody>
      </p:sp>
      <p:sp>
        <p:nvSpPr>
          <p:cNvPr id="4" name="TextBox 3"/>
          <p:cNvSpPr txBox="1"/>
          <p:nvPr/>
        </p:nvSpPr>
        <p:spPr>
          <a:xfrm>
            <a:off x="-50793" y="6637863"/>
            <a:ext cx="548640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A5C"/>
                </a:solidFill>
                <a:effectLst/>
                <a:uLnTx/>
                <a:uFillTx/>
                <a:latin typeface="Arial"/>
                <a:ea typeface="+mn-ea"/>
                <a:cs typeface="+mn-cs"/>
              </a:rPr>
              <a:t>Source: “In Brief: Executive Function: Skills for Life and Learning” www.developingchild.harvard.edu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A5C"/>
              </a:solidFill>
              <a:effectLst/>
              <a:uLnTx/>
              <a:uFillTx/>
              <a:latin typeface="Arial"/>
              <a:ea typeface="+mn-ea"/>
              <a:cs typeface="+mn-cs"/>
            </a:endParaRPr>
          </a:p>
        </p:txBody>
      </p:sp>
    </p:spTree>
    <p:extLst>
      <p:ext uri="{BB962C8B-B14F-4D97-AF65-F5344CB8AC3E}">
        <p14:creationId xmlns:p14="http://schemas.microsoft.com/office/powerpoint/2010/main" val="1908983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87866" y="206906"/>
            <a:ext cx="6655375" cy="1143000"/>
          </a:xfrm>
        </p:spPr>
        <p:txBody>
          <a:bodyPr>
            <a:normAutofit fontScale="90000"/>
          </a:bodyPr>
          <a:lstStyle/>
          <a:p>
            <a:r>
              <a:rPr lang="en-US" dirty="0"/>
              <a:t>Building Executive Functioning Skills</a:t>
            </a:r>
          </a:p>
        </p:txBody>
      </p:sp>
      <p:sp>
        <p:nvSpPr>
          <p:cNvPr id="3" name="Content Placeholder 2"/>
          <p:cNvSpPr>
            <a:spLocks noGrp="1"/>
          </p:cNvSpPr>
          <p:nvPr>
            <p:ph idx="1"/>
          </p:nvPr>
        </p:nvSpPr>
        <p:spPr>
          <a:xfrm>
            <a:off x="287867" y="2033515"/>
            <a:ext cx="8856133" cy="4620831"/>
          </a:xfrm>
        </p:spPr>
        <p:txBody>
          <a:bodyPr>
            <a:noAutofit/>
          </a:bodyPr>
          <a:lstStyle/>
          <a:p>
            <a:pPr marL="0" indent="0">
              <a:lnSpc>
                <a:spcPct val="110000"/>
              </a:lnSpc>
              <a:spcBef>
                <a:spcPts val="1200"/>
              </a:spcBef>
              <a:buNone/>
            </a:pPr>
            <a:r>
              <a:rPr lang="en-US" sz="2400" dirty="0"/>
              <a:t>In </a:t>
            </a:r>
            <a:r>
              <a:rPr lang="en-US" sz="2400" dirty="0">
                <a:solidFill>
                  <a:srgbClr val="D54070"/>
                </a:solidFill>
              </a:rPr>
              <a:t>relationships</a:t>
            </a:r>
            <a:r>
              <a:rPr lang="en-US" sz="2400" dirty="0"/>
              <a:t>, children need adults to:</a:t>
            </a:r>
          </a:p>
          <a:p>
            <a:pPr>
              <a:lnSpc>
                <a:spcPct val="110000"/>
              </a:lnSpc>
              <a:spcBef>
                <a:spcPts val="1200"/>
              </a:spcBef>
            </a:pPr>
            <a:r>
              <a:rPr lang="en-US" sz="2400" dirty="0"/>
              <a:t>Support their efforts</a:t>
            </a:r>
          </a:p>
          <a:p>
            <a:pPr>
              <a:lnSpc>
                <a:spcPct val="110000"/>
              </a:lnSpc>
              <a:spcBef>
                <a:spcPts val="1200"/>
              </a:spcBef>
            </a:pPr>
            <a:r>
              <a:rPr lang="en-US" sz="2400" dirty="0"/>
              <a:t>Model skills</a:t>
            </a:r>
          </a:p>
          <a:p>
            <a:pPr>
              <a:lnSpc>
                <a:spcPct val="110000"/>
              </a:lnSpc>
              <a:spcBef>
                <a:spcPts val="1200"/>
              </a:spcBef>
            </a:pPr>
            <a:r>
              <a:rPr lang="en-US" sz="2400" dirty="0"/>
              <a:t>Engage in activities in which they practice the skills</a:t>
            </a:r>
          </a:p>
          <a:p>
            <a:pPr>
              <a:lnSpc>
                <a:spcPct val="110000"/>
              </a:lnSpc>
              <a:spcBef>
                <a:spcPts val="1200"/>
              </a:spcBef>
            </a:pPr>
            <a:r>
              <a:rPr lang="en-US" sz="2400" dirty="0"/>
              <a:t>Provide a consistent, reliable presence</a:t>
            </a:r>
          </a:p>
          <a:p>
            <a:pPr>
              <a:lnSpc>
                <a:spcPct val="110000"/>
              </a:lnSpc>
              <a:spcBef>
                <a:spcPts val="1200"/>
              </a:spcBef>
            </a:pPr>
            <a:r>
              <a:rPr lang="en-US" sz="2400" dirty="0"/>
              <a:t>Guide them from complete dependence on adults to gradual independence</a:t>
            </a:r>
          </a:p>
          <a:p>
            <a:pPr>
              <a:lnSpc>
                <a:spcPct val="110000"/>
              </a:lnSpc>
              <a:spcBef>
                <a:spcPts val="1200"/>
              </a:spcBef>
            </a:pPr>
            <a:r>
              <a:rPr lang="en-US" sz="2400" dirty="0"/>
              <a:t>Protect them from chaos, violence and chronic adversity</a:t>
            </a:r>
          </a:p>
        </p:txBody>
      </p:sp>
      <p:sp>
        <p:nvSpPr>
          <p:cNvPr id="4" name="TextBox 3"/>
          <p:cNvSpPr txBox="1"/>
          <p:nvPr/>
        </p:nvSpPr>
        <p:spPr>
          <a:xfrm>
            <a:off x="-50793" y="6637863"/>
            <a:ext cx="548640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A5C"/>
                </a:solidFill>
                <a:effectLst/>
                <a:uLnTx/>
                <a:uFillTx/>
                <a:latin typeface="Arial"/>
                <a:ea typeface="+mn-ea"/>
                <a:cs typeface="+mn-cs"/>
              </a:rPr>
              <a:t>Source: “In Brief: Executive Function: Skills for Life and Learning” www.developingchild.harvard.edu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A5C"/>
              </a:solidFill>
              <a:effectLst/>
              <a:uLnTx/>
              <a:uFillTx/>
              <a:latin typeface="Arial"/>
              <a:ea typeface="+mn-ea"/>
              <a:cs typeface="+mn-cs"/>
            </a:endParaRPr>
          </a:p>
        </p:txBody>
      </p:sp>
    </p:spTree>
    <p:extLst>
      <p:ext uri="{BB962C8B-B14F-4D97-AF65-F5344CB8AC3E}">
        <p14:creationId xmlns:p14="http://schemas.microsoft.com/office/powerpoint/2010/main" val="10348475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49451" y="206906"/>
            <a:ext cx="6655374" cy="1143000"/>
          </a:xfrm>
        </p:spPr>
        <p:txBody>
          <a:bodyPr>
            <a:normAutofit fontScale="90000"/>
          </a:bodyPr>
          <a:lstStyle/>
          <a:p>
            <a:r>
              <a:rPr lang="en-US" dirty="0"/>
              <a:t>Building Executive Functioning Skills</a:t>
            </a:r>
          </a:p>
        </p:txBody>
      </p:sp>
      <p:sp>
        <p:nvSpPr>
          <p:cNvPr id="3" name="Content Placeholder 2"/>
          <p:cNvSpPr>
            <a:spLocks noGrp="1"/>
          </p:cNvSpPr>
          <p:nvPr>
            <p:ph idx="1"/>
          </p:nvPr>
        </p:nvSpPr>
        <p:spPr>
          <a:xfrm>
            <a:off x="449451" y="2258953"/>
            <a:ext cx="8389749" cy="3737966"/>
          </a:xfrm>
        </p:spPr>
        <p:txBody>
          <a:bodyPr>
            <a:normAutofit/>
          </a:bodyPr>
          <a:lstStyle/>
          <a:p>
            <a:pPr marL="0" indent="0">
              <a:lnSpc>
                <a:spcPct val="110000"/>
              </a:lnSpc>
              <a:spcBef>
                <a:spcPts val="1200"/>
              </a:spcBef>
              <a:buNone/>
            </a:pPr>
            <a:r>
              <a:rPr lang="en-US" sz="2400" dirty="0"/>
              <a:t>Communities and caregivers must provide </a:t>
            </a:r>
            <a:r>
              <a:rPr lang="en-US" sz="2400" dirty="0">
                <a:solidFill>
                  <a:srgbClr val="D54070"/>
                </a:solidFill>
              </a:rPr>
              <a:t>activities</a:t>
            </a:r>
            <a:r>
              <a:rPr lang="en-US" sz="2400" dirty="0"/>
              <a:t> that:</a:t>
            </a:r>
          </a:p>
          <a:p>
            <a:pPr>
              <a:lnSpc>
                <a:spcPct val="110000"/>
              </a:lnSpc>
              <a:spcBef>
                <a:spcPts val="1200"/>
              </a:spcBef>
            </a:pPr>
            <a:r>
              <a:rPr lang="en-US" sz="2400" dirty="0"/>
              <a:t>Reduce stress</a:t>
            </a:r>
          </a:p>
          <a:p>
            <a:pPr>
              <a:lnSpc>
                <a:spcPct val="110000"/>
              </a:lnSpc>
              <a:spcBef>
                <a:spcPts val="1200"/>
              </a:spcBef>
            </a:pPr>
            <a:r>
              <a:rPr lang="en-US" sz="2400" dirty="0"/>
              <a:t>Foster social connection and open-ended creative play</a:t>
            </a:r>
          </a:p>
          <a:p>
            <a:pPr>
              <a:lnSpc>
                <a:spcPct val="110000"/>
              </a:lnSpc>
              <a:spcBef>
                <a:spcPts val="1200"/>
              </a:spcBef>
            </a:pPr>
            <a:r>
              <a:rPr lang="en-US" sz="2400" dirty="0"/>
              <a:t>Incorporate vigorous physical exercise</a:t>
            </a:r>
          </a:p>
          <a:p>
            <a:pPr>
              <a:lnSpc>
                <a:spcPct val="110000"/>
              </a:lnSpc>
              <a:spcBef>
                <a:spcPts val="1200"/>
              </a:spcBef>
            </a:pPr>
            <a:r>
              <a:rPr lang="en-US" sz="2400" dirty="0"/>
              <a:t>Increase the complexity of skills step-by-step</a:t>
            </a:r>
          </a:p>
          <a:p>
            <a:pPr>
              <a:lnSpc>
                <a:spcPct val="110000"/>
              </a:lnSpc>
              <a:spcBef>
                <a:spcPts val="1200"/>
              </a:spcBef>
            </a:pPr>
            <a:r>
              <a:rPr lang="en-US" sz="2400" dirty="0"/>
              <a:t>Include repeated practice </a:t>
            </a:r>
          </a:p>
        </p:txBody>
      </p:sp>
      <p:sp>
        <p:nvSpPr>
          <p:cNvPr id="4" name="TextBox 3"/>
          <p:cNvSpPr txBox="1"/>
          <p:nvPr/>
        </p:nvSpPr>
        <p:spPr>
          <a:xfrm>
            <a:off x="-50793" y="6637863"/>
            <a:ext cx="548640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A5C"/>
                </a:solidFill>
                <a:effectLst/>
                <a:uLnTx/>
                <a:uFillTx/>
                <a:latin typeface="Arial"/>
                <a:ea typeface="+mn-ea"/>
                <a:cs typeface="+mn-cs"/>
              </a:rPr>
              <a:t>Source: “In Brief: Executive Function: Skills for Life and Learning” www.developingchild.harvard.edu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A5C"/>
              </a:solidFill>
              <a:effectLst/>
              <a:uLnTx/>
              <a:uFillTx/>
              <a:latin typeface="Arial"/>
              <a:ea typeface="+mn-ea"/>
              <a:cs typeface="+mn-cs"/>
            </a:endParaRPr>
          </a:p>
        </p:txBody>
      </p:sp>
    </p:spTree>
    <p:extLst>
      <p:ext uri="{BB962C8B-B14F-4D97-AF65-F5344CB8AC3E}">
        <p14:creationId xmlns:p14="http://schemas.microsoft.com/office/powerpoint/2010/main" val="14587507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87867" y="206906"/>
            <a:ext cx="6670872" cy="1143000"/>
          </a:xfrm>
        </p:spPr>
        <p:txBody>
          <a:bodyPr>
            <a:normAutofit fontScale="90000"/>
          </a:bodyPr>
          <a:lstStyle/>
          <a:p>
            <a:r>
              <a:rPr lang="en-US" dirty="0"/>
              <a:t>Building Executive Functioning Skills</a:t>
            </a:r>
          </a:p>
        </p:txBody>
      </p:sp>
      <p:sp>
        <p:nvSpPr>
          <p:cNvPr id="3" name="Content Placeholder 2"/>
          <p:cNvSpPr>
            <a:spLocks noGrp="1"/>
          </p:cNvSpPr>
          <p:nvPr>
            <p:ph idx="1"/>
          </p:nvPr>
        </p:nvSpPr>
        <p:spPr>
          <a:xfrm>
            <a:off x="287867" y="2429300"/>
            <a:ext cx="8856133" cy="4073099"/>
          </a:xfrm>
        </p:spPr>
        <p:txBody>
          <a:bodyPr>
            <a:normAutofit/>
          </a:bodyPr>
          <a:lstStyle/>
          <a:p>
            <a:pPr marL="0" indent="0">
              <a:lnSpc>
                <a:spcPct val="110000"/>
              </a:lnSpc>
              <a:spcBef>
                <a:spcPts val="1200"/>
              </a:spcBef>
              <a:buNone/>
            </a:pPr>
            <a:r>
              <a:rPr lang="en-US" sz="2800" dirty="0"/>
              <a:t>The </a:t>
            </a:r>
            <a:r>
              <a:rPr lang="en-US" sz="2800" dirty="0">
                <a:solidFill>
                  <a:srgbClr val="D54070"/>
                </a:solidFill>
              </a:rPr>
              <a:t>places</a:t>
            </a:r>
            <a:r>
              <a:rPr lang="en-US" sz="2800" dirty="0"/>
              <a:t> where children spend most of their time must:</a:t>
            </a:r>
          </a:p>
          <a:p>
            <a:pPr>
              <a:lnSpc>
                <a:spcPct val="110000"/>
              </a:lnSpc>
              <a:spcBef>
                <a:spcPts val="1200"/>
              </a:spcBef>
              <a:buFont typeface="Arial" panose="020B0604020202020204" pitchFamily="34" charset="0"/>
              <a:buChar char="•"/>
            </a:pPr>
            <a:r>
              <a:rPr lang="en-US" sz="2800" dirty="0"/>
              <a:t>Feel (and be) safe</a:t>
            </a:r>
          </a:p>
          <a:p>
            <a:pPr>
              <a:lnSpc>
                <a:spcPct val="110000"/>
              </a:lnSpc>
              <a:spcBef>
                <a:spcPts val="1200"/>
              </a:spcBef>
              <a:buFont typeface="Arial" panose="020B0604020202020204" pitchFamily="34" charset="0"/>
              <a:buChar char="•"/>
            </a:pPr>
            <a:r>
              <a:rPr lang="en-US" sz="2800" dirty="0"/>
              <a:t>Provide space for creativity, exploration and exercise</a:t>
            </a:r>
          </a:p>
          <a:p>
            <a:pPr>
              <a:lnSpc>
                <a:spcPct val="110000"/>
              </a:lnSpc>
              <a:spcBef>
                <a:spcPts val="1200"/>
              </a:spcBef>
              <a:buFont typeface="Arial" panose="020B0604020202020204" pitchFamily="34" charset="0"/>
              <a:buChar char="•"/>
            </a:pPr>
            <a:r>
              <a:rPr lang="en-US" sz="2800" dirty="0"/>
              <a:t>Be economically and socially stable</a:t>
            </a:r>
          </a:p>
        </p:txBody>
      </p:sp>
      <p:sp>
        <p:nvSpPr>
          <p:cNvPr id="4" name="TextBox 3"/>
          <p:cNvSpPr txBox="1"/>
          <p:nvPr/>
        </p:nvSpPr>
        <p:spPr>
          <a:xfrm>
            <a:off x="-50793" y="6637863"/>
            <a:ext cx="548640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A5C"/>
                </a:solidFill>
                <a:effectLst/>
                <a:uLnTx/>
                <a:uFillTx/>
                <a:latin typeface="Arial"/>
                <a:ea typeface="+mn-ea"/>
                <a:cs typeface="+mn-cs"/>
              </a:rPr>
              <a:t>Source: “In Brief: Executive Function: Skills for Life and Learning” www.developingchild.harvard.edu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A5C"/>
              </a:solidFill>
              <a:effectLst/>
              <a:uLnTx/>
              <a:uFillTx/>
              <a:latin typeface="Arial"/>
              <a:ea typeface="+mn-ea"/>
              <a:cs typeface="+mn-cs"/>
            </a:endParaRPr>
          </a:p>
        </p:txBody>
      </p:sp>
    </p:spTree>
    <p:extLst>
      <p:ext uri="{BB962C8B-B14F-4D97-AF65-F5344CB8AC3E}">
        <p14:creationId xmlns:p14="http://schemas.microsoft.com/office/powerpoint/2010/main" val="38569765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0025"/>
            <a:ext cx="6927742" cy="1417638"/>
          </a:xfrm>
        </p:spPr>
        <p:txBody>
          <a:bodyPr>
            <a:normAutofit fontScale="90000"/>
          </a:bodyPr>
          <a:lstStyle/>
          <a:p>
            <a:r>
              <a:rPr lang="en-US" dirty="0"/>
              <a:t>Impact of Strengthening Executive Functioning Skills</a:t>
            </a:r>
          </a:p>
        </p:txBody>
      </p:sp>
      <p:sp>
        <p:nvSpPr>
          <p:cNvPr id="3" name="Content Placeholder 2"/>
          <p:cNvSpPr>
            <a:spLocks noGrp="1"/>
          </p:cNvSpPr>
          <p:nvPr>
            <p:ph idx="1"/>
          </p:nvPr>
        </p:nvSpPr>
        <p:spPr>
          <a:xfrm>
            <a:off x="304800" y="2129051"/>
            <a:ext cx="8636000" cy="4508812"/>
          </a:xfrm>
        </p:spPr>
        <p:txBody>
          <a:bodyPr>
            <a:noAutofit/>
          </a:bodyPr>
          <a:lstStyle/>
          <a:p>
            <a:pPr marL="0" indent="0">
              <a:buNone/>
            </a:pPr>
            <a:r>
              <a:rPr lang="en-US" sz="2600" dirty="0"/>
              <a:t>The long-term results of building executive functioning skills include improvements in:</a:t>
            </a:r>
          </a:p>
          <a:p>
            <a:r>
              <a:rPr lang="en-US" sz="2600" dirty="0"/>
              <a:t>School achievement</a:t>
            </a:r>
          </a:p>
          <a:p>
            <a:r>
              <a:rPr lang="en-US" sz="2600" dirty="0"/>
              <a:t>Positive behaviors</a:t>
            </a:r>
          </a:p>
          <a:p>
            <a:r>
              <a:rPr lang="en-US" sz="2600" dirty="0"/>
              <a:t>Good health</a:t>
            </a:r>
          </a:p>
          <a:p>
            <a:r>
              <a:rPr lang="en-US" sz="2600" dirty="0"/>
              <a:t>Successful work</a:t>
            </a:r>
          </a:p>
          <a:p>
            <a:pPr marL="0" indent="0">
              <a:buNone/>
            </a:pPr>
            <a:endParaRPr lang="en-US" sz="1600" dirty="0"/>
          </a:p>
          <a:p>
            <a:pPr marL="0" indent="0">
              <a:buNone/>
            </a:pPr>
            <a:r>
              <a:rPr lang="en-US" sz="2600" dirty="0"/>
              <a:t>Executive function capacities can be enhanced throughout development; however, </a:t>
            </a:r>
            <a:r>
              <a:rPr lang="en-US" sz="2600" i="1" dirty="0">
                <a:solidFill>
                  <a:srgbClr val="D54070"/>
                </a:solidFill>
              </a:rPr>
              <a:t>its easier, less costly and more effective to build these skills from the start</a:t>
            </a:r>
          </a:p>
        </p:txBody>
      </p:sp>
      <p:sp>
        <p:nvSpPr>
          <p:cNvPr id="5" name="TextBox 4"/>
          <p:cNvSpPr txBox="1"/>
          <p:nvPr/>
        </p:nvSpPr>
        <p:spPr>
          <a:xfrm>
            <a:off x="-16927" y="6637863"/>
            <a:ext cx="548640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A5C"/>
                </a:solidFill>
                <a:effectLst/>
                <a:uLnTx/>
                <a:uFillTx/>
                <a:latin typeface="Arial"/>
                <a:ea typeface="+mn-ea"/>
                <a:cs typeface="+mn-cs"/>
              </a:rPr>
              <a:t>Source: “In Brief: Executive Function: Skills for Life and Learning” www.developingchild.harvard.edu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A5C"/>
              </a:solidFill>
              <a:effectLst/>
              <a:uLnTx/>
              <a:uFillTx/>
              <a:latin typeface="Arial"/>
              <a:ea typeface="+mn-ea"/>
              <a:cs typeface="+mn-cs"/>
            </a:endParaRPr>
          </a:p>
        </p:txBody>
      </p:sp>
    </p:spTree>
    <p:extLst>
      <p:ext uri="{BB962C8B-B14F-4D97-AF65-F5344CB8AC3E}">
        <p14:creationId xmlns:p14="http://schemas.microsoft.com/office/powerpoint/2010/main" val="38004489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528265"/>
            <a:ext cx="9144000" cy="2412694"/>
          </a:xfrm>
          <a:solidFill>
            <a:schemeClr val="accent1"/>
          </a:solidFill>
          <a:effectLst>
            <a:softEdge rad="127000"/>
          </a:effectLst>
        </p:spPr>
        <p:txBody>
          <a:bodyPr>
            <a:normAutofit/>
          </a:bodyPr>
          <a:lstStyle/>
          <a:p>
            <a:pPr marL="0" indent="0" algn="ctr">
              <a:buNone/>
            </a:pPr>
            <a:r>
              <a:rPr lang="en-US" sz="2700" b="1" dirty="0">
                <a:solidFill>
                  <a:schemeClr val="bg1"/>
                </a:solidFill>
              </a:rPr>
              <a:t>Maya Angelou</a:t>
            </a:r>
          </a:p>
          <a:p>
            <a:pPr marL="0" indent="0" algn="ctr">
              <a:buNone/>
            </a:pPr>
            <a:r>
              <a:rPr lang="en-US" sz="2700" dirty="0">
                <a:solidFill>
                  <a:schemeClr val="bg1"/>
                </a:solidFill>
              </a:rPr>
              <a:t>“I’ve learned that people will forget what you said, </a:t>
            </a:r>
            <a:br>
              <a:rPr lang="en-US" sz="2700" dirty="0">
                <a:solidFill>
                  <a:schemeClr val="bg1"/>
                </a:solidFill>
              </a:rPr>
            </a:br>
            <a:r>
              <a:rPr lang="en-US" sz="2700" dirty="0">
                <a:solidFill>
                  <a:schemeClr val="bg1"/>
                </a:solidFill>
              </a:rPr>
              <a:t>people will forget what you did, </a:t>
            </a:r>
            <a:br>
              <a:rPr lang="en-US" sz="2700" dirty="0">
                <a:solidFill>
                  <a:schemeClr val="bg1"/>
                </a:solidFill>
              </a:rPr>
            </a:br>
            <a:r>
              <a:rPr lang="en-US" sz="2700" dirty="0">
                <a:solidFill>
                  <a:schemeClr val="bg1"/>
                </a:solidFill>
              </a:rPr>
              <a:t>but people will never forget how you made them feel.”</a:t>
            </a:r>
          </a:p>
        </p:txBody>
      </p:sp>
    </p:spTree>
    <p:extLst>
      <p:ext uri="{BB962C8B-B14F-4D97-AF65-F5344CB8AC3E}">
        <p14:creationId xmlns:p14="http://schemas.microsoft.com/office/powerpoint/2010/main" val="1929112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84966"/>
          <a:stretch/>
        </p:blipFill>
        <p:spPr>
          <a:xfrm>
            <a:off x="1" y="338282"/>
            <a:ext cx="6877878" cy="774901"/>
          </a:xfrm>
          <a:prstGeom prst="rect">
            <a:avLst/>
          </a:prstGeom>
        </p:spPr>
      </p:pic>
      <p:pic>
        <p:nvPicPr>
          <p:cNvPr id="3" name="Picture 2">
            <a:extLst>
              <a:ext uri="{FF2B5EF4-FFF2-40B4-BE49-F238E27FC236}">
                <a16:creationId xmlns:a16="http://schemas.microsoft.com/office/drawing/2014/main" id="{6FF3F282-EF8A-4448-AF9F-61E07DC8EE52}"/>
              </a:ext>
            </a:extLst>
          </p:cNvPr>
          <p:cNvPicPr>
            <a:picLocks noChangeAspect="1"/>
          </p:cNvPicPr>
          <p:nvPr/>
        </p:nvPicPr>
        <p:blipFill rotWithShape="1">
          <a:blip r:embed="rId3">
            <a:extLst>
              <a:ext uri="{28A0092B-C50C-407E-A947-70E740481C1C}">
                <a14:useLocalDpi xmlns:a14="http://schemas.microsoft.com/office/drawing/2010/main" val="0"/>
              </a:ext>
            </a:extLst>
          </a:blip>
          <a:srcRect l="121" t="14466" r="22721" b="-840"/>
          <a:stretch/>
        </p:blipFill>
        <p:spPr>
          <a:xfrm>
            <a:off x="92766" y="1522838"/>
            <a:ext cx="8454887" cy="5335161"/>
          </a:xfrm>
          <a:prstGeom prst="rect">
            <a:avLst/>
          </a:prstGeom>
        </p:spPr>
      </p:pic>
    </p:spTree>
    <p:extLst>
      <p:ext uri="{BB962C8B-B14F-4D97-AF65-F5344CB8AC3E}">
        <p14:creationId xmlns:p14="http://schemas.microsoft.com/office/powerpoint/2010/main" val="8141181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1" y="1079500"/>
            <a:ext cx="8769926" cy="4975612"/>
          </a:xfrm>
        </p:spPr>
        <p:txBody>
          <a:bodyPr anchor="ctr">
            <a:normAutofit/>
          </a:bodyPr>
          <a:lstStyle/>
          <a:p>
            <a:pPr marL="0" indent="0" algn="ctr">
              <a:buNone/>
            </a:pPr>
            <a:endParaRPr lang="en-US" sz="4800" b="1" dirty="0">
              <a:solidFill>
                <a:srgbClr val="FF0000"/>
              </a:solidFill>
            </a:endParaRPr>
          </a:p>
          <a:p>
            <a:pPr marL="0" indent="0" algn="ctr">
              <a:buNone/>
            </a:pPr>
            <a:r>
              <a:rPr lang="en-US" sz="4000" b="1" dirty="0">
                <a:solidFill>
                  <a:srgbClr val="00B0F0"/>
                </a:solidFill>
              </a:rPr>
              <a:t>View children &amp; adult behavior through a  “Trauma Lens”</a:t>
            </a:r>
          </a:p>
          <a:p>
            <a:pPr marL="0" indent="0" algn="ctr">
              <a:buNone/>
            </a:pPr>
            <a:endParaRPr lang="en-US" sz="3900" b="1" dirty="0">
              <a:solidFill>
                <a:schemeClr val="accent1"/>
              </a:solidFill>
            </a:endParaRPr>
          </a:p>
          <a:p>
            <a:pPr marL="0" indent="0" algn="ctr">
              <a:buNone/>
            </a:pPr>
            <a:r>
              <a:rPr lang="en-US" dirty="0"/>
              <a:t>ask: </a:t>
            </a:r>
            <a:r>
              <a:rPr lang="en-US" dirty="0">
                <a:solidFill>
                  <a:srgbClr val="8F4469"/>
                </a:solidFill>
              </a:rPr>
              <a:t>What happened to you?</a:t>
            </a:r>
          </a:p>
          <a:p>
            <a:pPr marL="0" indent="0" algn="ctr">
              <a:buNone/>
            </a:pPr>
            <a:r>
              <a:rPr lang="en-US" dirty="0"/>
              <a:t>rather than: </a:t>
            </a:r>
            <a:r>
              <a:rPr lang="en-US" dirty="0">
                <a:solidFill>
                  <a:srgbClr val="8F4469"/>
                </a:solidFill>
              </a:rPr>
              <a:t>What’s wrong with you?</a:t>
            </a:r>
          </a:p>
        </p:txBody>
      </p:sp>
    </p:spTree>
    <p:extLst>
      <p:ext uri="{BB962C8B-B14F-4D97-AF65-F5344CB8AC3E}">
        <p14:creationId xmlns:p14="http://schemas.microsoft.com/office/powerpoint/2010/main" val="672813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C7AACE-89A2-9143-8164-1D9E32865388}"/>
              </a:ext>
            </a:extLst>
          </p:cNvPr>
          <p:cNvSpPr>
            <a:spLocks noGrp="1"/>
          </p:cNvSpPr>
          <p:nvPr>
            <p:ph type="title"/>
          </p:nvPr>
        </p:nvSpPr>
        <p:spPr/>
        <p:txBody>
          <a:bodyPr>
            <a:normAutofit fontScale="90000"/>
          </a:bodyPr>
          <a:lstStyle/>
          <a:p>
            <a:pPr algn="ctr"/>
            <a:r>
              <a:rPr lang="en-US" dirty="0"/>
              <a:t>Responding to Trauma “</a:t>
            </a:r>
            <a:r>
              <a:rPr lang="en-US" dirty="0">
                <a:solidFill>
                  <a:schemeClr val="accent6"/>
                </a:solidFill>
              </a:rPr>
              <a:t>PEARLS</a:t>
            </a:r>
            <a:r>
              <a:rPr lang="en-US" dirty="0"/>
              <a:t>”</a:t>
            </a:r>
          </a:p>
        </p:txBody>
      </p:sp>
      <p:graphicFrame>
        <p:nvGraphicFramePr>
          <p:cNvPr id="7" name="Content Placeholder 6">
            <a:extLst>
              <a:ext uri="{FF2B5EF4-FFF2-40B4-BE49-F238E27FC236}">
                <a16:creationId xmlns:a16="http://schemas.microsoft.com/office/drawing/2014/main" id="{4B251BD8-89EC-E345-8471-234839F37D13}"/>
              </a:ext>
            </a:extLst>
          </p:cNvPr>
          <p:cNvGraphicFramePr>
            <a:graphicFrameLocks noGrp="1"/>
          </p:cNvGraphicFramePr>
          <p:nvPr>
            <p:ph idx="1"/>
            <p:extLst>
              <p:ext uri="{D42A27DB-BD31-4B8C-83A1-F6EECF244321}">
                <p14:modId xmlns:p14="http://schemas.microsoft.com/office/powerpoint/2010/main" val="2322921613"/>
              </p:ext>
            </p:extLst>
          </p:nvPr>
        </p:nvGraphicFramePr>
        <p:xfrm>
          <a:off x="457200" y="1931504"/>
          <a:ext cx="8229600" cy="4535556"/>
        </p:xfrm>
        <a:graphic>
          <a:graphicData uri="http://schemas.openxmlformats.org/drawingml/2006/table">
            <a:tbl>
              <a:tblPr bandRow="1">
                <a:tableStyleId>{ED083AE6-46FA-4A59-8FB0-9F97EB10719F}</a:tableStyleId>
              </a:tblPr>
              <a:tblGrid>
                <a:gridCol w="3279913">
                  <a:extLst>
                    <a:ext uri="{9D8B030D-6E8A-4147-A177-3AD203B41FA5}">
                      <a16:colId xmlns:a16="http://schemas.microsoft.com/office/drawing/2014/main" val="1365212836"/>
                    </a:ext>
                  </a:extLst>
                </a:gridCol>
                <a:gridCol w="4949687">
                  <a:extLst>
                    <a:ext uri="{9D8B030D-6E8A-4147-A177-3AD203B41FA5}">
                      <a16:colId xmlns:a16="http://schemas.microsoft.com/office/drawing/2014/main" val="1781264161"/>
                    </a:ext>
                  </a:extLst>
                </a:gridCol>
              </a:tblGrid>
              <a:tr h="755926">
                <a:tc>
                  <a:txBody>
                    <a:bodyPr/>
                    <a:lstStyle/>
                    <a:p>
                      <a:r>
                        <a:rPr lang="en-US" sz="2400" dirty="0">
                          <a:solidFill>
                            <a:schemeClr val="accent6"/>
                          </a:solidFill>
                        </a:rPr>
                        <a:t>P</a:t>
                      </a:r>
                      <a:r>
                        <a:rPr lang="en-US" sz="2400" dirty="0"/>
                        <a:t> – Partnership</a:t>
                      </a:r>
                      <a:endParaRPr lang="en-US" sz="2400" b="1" dirty="0"/>
                    </a:p>
                  </a:txBody>
                  <a:tcPr anchor="ctr"/>
                </a:tc>
                <a:tc>
                  <a:txBody>
                    <a:bodyPr/>
                    <a:lstStyle/>
                    <a:p>
                      <a:r>
                        <a:rPr lang="en-US" sz="2400" dirty="0"/>
                        <a:t>Let’s work together</a:t>
                      </a:r>
                      <a:endParaRPr lang="en-US" sz="2400" b="1" dirty="0"/>
                    </a:p>
                  </a:txBody>
                  <a:tcPr anchor="ctr"/>
                </a:tc>
                <a:extLst>
                  <a:ext uri="{0D108BD9-81ED-4DB2-BD59-A6C34878D82A}">
                    <a16:rowId xmlns:a16="http://schemas.microsoft.com/office/drawing/2014/main" val="59834041"/>
                  </a:ext>
                </a:extLst>
              </a:tr>
              <a:tr h="755926">
                <a:tc>
                  <a:txBody>
                    <a:bodyPr/>
                    <a:lstStyle/>
                    <a:p>
                      <a:r>
                        <a:rPr lang="en-US" sz="2400" dirty="0">
                          <a:solidFill>
                            <a:schemeClr val="accent6"/>
                          </a:solidFill>
                        </a:rPr>
                        <a:t>E</a:t>
                      </a:r>
                      <a:r>
                        <a:rPr lang="en-US" sz="2400" dirty="0"/>
                        <a:t> – Empathy</a:t>
                      </a:r>
                      <a:endParaRPr lang="en-US" sz="2400" b="1" dirty="0"/>
                    </a:p>
                  </a:txBody>
                  <a:tcPr anchor="ctr"/>
                </a:tc>
                <a:tc>
                  <a:txBody>
                    <a:bodyPr/>
                    <a:lstStyle/>
                    <a:p>
                      <a:r>
                        <a:rPr lang="en-US" sz="2400" dirty="0"/>
                        <a:t>That sounds frustrating</a:t>
                      </a:r>
                      <a:endParaRPr lang="en-US" sz="2400" b="1" dirty="0"/>
                    </a:p>
                  </a:txBody>
                  <a:tcPr anchor="ctr"/>
                </a:tc>
                <a:extLst>
                  <a:ext uri="{0D108BD9-81ED-4DB2-BD59-A6C34878D82A}">
                    <a16:rowId xmlns:a16="http://schemas.microsoft.com/office/drawing/2014/main" val="2586679931"/>
                  </a:ext>
                </a:extLst>
              </a:tr>
              <a:tr h="755926">
                <a:tc>
                  <a:txBody>
                    <a:bodyPr/>
                    <a:lstStyle/>
                    <a:p>
                      <a:r>
                        <a:rPr lang="en-US" sz="2400" dirty="0">
                          <a:solidFill>
                            <a:schemeClr val="accent6"/>
                          </a:solidFill>
                        </a:rPr>
                        <a:t>A</a:t>
                      </a:r>
                      <a:r>
                        <a:rPr lang="en-US" sz="2400" dirty="0"/>
                        <a:t> – Apology</a:t>
                      </a:r>
                      <a:endParaRPr lang="en-US" sz="2400" b="1" dirty="0"/>
                    </a:p>
                  </a:txBody>
                  <a:tcPr anchor="ctr"/>
                </a:tc>
                <a:tc>
                  <a:txBody>
                    <a:bodyPr/>
                    <a:lstStyle/>
                    <a:p>
                      <a:r>
                        <a:rPr lang="en-US" sz="2400" dirty="0"/>
                        <a:t>I am sorry that happened</a:t>
                      </a:r>
                      <a:endParaRPr lang="en-US" sz="2400" b="1" dirty="0"/>
                    </a:p>
                  </a:txBody>
                  <a:tcPr anchor="ctr"/>
                </a:tc>
                <a:extLst>
                  <a:ext uri="{0D108BD9-81ED-4DB2-BD59-A6C34878D82A}">
                    <a16:rowId xmlns:a16="http://schemas.microsoft.com/office/drawing/2014/main" val="3554290500"/>
                  </a:ext>
                </a:extLst>
              </a:tr>
              <a:tr h="755926">
                <a:tc>
                  <a:txBody>
                    <a:bodyPr/>
                    <a:lstStyle/>
                    <a:p>
                      <a:r>
                        <a:rPr lang="en-US" sz="2400" dirty="0">
                          <a:solidFill>
                            <a:schemeClr val="accent6"/>
                          </a:solidFill>
                        </a:rPr>
                        <a:t>R</a:t>
                      </a:r>
                      <a:r>
                        <a:rPr lang="en-US" sz="2400" dirty="0"/>
                        <a:t> – Respect</a:t>
                      </a:r>
                      <a:endParaRPr lang="en-US" sz="2400" b="1" dirty="0"/>
                    </a:p>
                  </a:txBody>
                  <a:tcPr anchor="ctr"/>
                </a:tc>
                <a:tc>
                  <a:txBody>
                    <a:bodyPr/>
                    <a:lstStyle/>
                    <a:p>
                      <a:r>
                        <a:rPr lang="en-US" sz="2400" dirty="0"/>
                        <a:t>You have gone through a lot</a:t>
                      </a:r>
                      <a:endParaRPr lang="en-US" sz="2400" b="1" dirty="0"/>
                    </a:p>
                  </a:txBody>
                  <a:tcPr anchor="ctr"/>
                </a:tc>
                <a:extLst>
                  <a:ext uri="{0D108BD9-81ED-4DB2-BD59-A6C34878D82A}">
                    <a16:rowId xmlns:a16="http://schemas.microsoft.com/office/drawing/2014/main" val="2372338597"/>
                  </a:ext>
                </a:extLst>
              </a:tr>
              <a:tr h="755926">
                <a:tc>
                  <a:txBody>
                    <a:bodyPr/>
                    <a:lstStyle/>
                    <a:p>
                      <a:r>
                        <a:rPr lang="en-US" sz="2400" dirty="0">
                          <a:solidFill>
                            <a:schemeClr val="accent6"/>
                          </a:solidFill>
                        </a:rPr>
                        <a:t>L</a:t>
                      </a:r>
                      <a:r>
                        <a:rPr lang="en-US" sz="2400" dirty="0"/>
                        <a:t> – Legitimization</a:t>
                      </a:r>
                      <a:endParaRPr lang="en-US" sz="2400" b="1" dirty="0"/>
                    </a:p>
                  </a:txBody>
                  <a:tcPr anchor="ctr"/>
                </a:tc>
                <a:tc>
                  <a:txBody>
                    <a:bodyPr/>
                    <a:lstStyle/>
                    <a:p>
                      <a:r>
                        <a:rPr lang="en-US" sz="2400" dirty="0"/>
                        <a:t>I understand why you’re upset</a:t>
                      </a:r>
                      <a:endParaRPr lang="en-US" sz="2400" b="1" dirty="0"/>
                    </a:p>
                  </a:txBody>
                  <a:tcPr anchor="ctr"/>
                </a:tc>
                <a:extLst>
                  <a:ext uri="{0D108BD9-81ED-4DB2-BD59-A6C34878D82A}">
                    <a16:rowId xmlns:a16="http://schemas.microsoft.com/office/drawing/2014/main" val="2914958240"/>
                  </a:ext>
                </a:extLst>
              </a:tr>
              <a:tr h="755926">
                <a:tc>
                  <a:txBody>
                    <a:bodyPr/>
                    <a:lstStyle/>
                    <a:p>
                      <a:r>
                        <a:rPr lang="en-US" sz="2400" dirty="0">
                          <a:solidFill>
                            <a:schemeClr val="accent6"/>
                          </a:solidFill>
                        </a:rPr>
                        <a:t>S</a:t>
                      </a:r>
                      <a:r>
                        <a:rPr lang="en-US" sz="2400" dirty="0"/>
                        <a:t> – Support</a:t>
                      </a:r>
                      <a:endParaRPr lang="en-US" sz="2400" b="1" dirty="0"/>
                    </a:p>
                  </a:txBody>
                  <a:tcPr anchor="ctr"/>
                </a:tc>
                <a:tc>
                  <a:txBody>
                    <a:bodyPr/>
                    <a:lstStyle/>
                    <a:p>
                      <a:r>
                        <a:rPr lang="en-US" sz="2400" dirty="0"/>
                        <a:t>Let’s see what we can do</a:t>
                      </a:r>
                      <a:endParaRPr lang="en-US" sz="2400" b="1" dirty="0"/>
                    </a:p>
                  </a:txBody>
                  <a:tcPr anchor="ctr"/>
                </a:tc>
                <a:extLst>
                  <a:ext uri="{0D108BD9-81ED-4DB2-BD59-A6C34878D82A}">
                    <a16:rowId xmlns:a16="http://schemas.microsoft.com/office/drawing/2014/main" val="3641312067"/>
                  </a:ext>
                </a:extLst>
              </a:tr>
            </a:tbl>
          </a:graphicData>
        </a:graphic>
      </p:graphicFrame>
    </p:spTree>
    <p:extLst>
      <p:ext uri="{BB962C8B-B14F-4D97-AF65-F5344CB8AC3E}">
        <p14:creationId xmlns:p14="http://schemas.microsoft.com/office/powerpoint/2010/main" val="17331442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56789-5FAB-754D-BAD9-23FA0E145A7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9397C9A-5586-C345-BC6F-721D097B01AC}"/>
              </a:ext>
            </a:extLst>
          </p:cNvPr>
          <p:cNvPicPr>
            <a:picLocks noGrp="1" noChangeAspect="1"/>
          </p:cNvPicPr>
          <p:nvPr>
            <p:ph idx="1"/>
          </p:nvPr>
        </p:nvPicPr>
        <p:blipFill rotWithShape="1">
          <a:blip r:embed="rId3"/>
          <a:srcRect l="8485" t="7394" r="8692" b="6523"/>
          <a:stretch/>
        </p:blipFill>
        <p:spPr>
          <a:xfrm>
            <a:off x="0" y="-581364"/>
            <a:ext cx="10129652" cy="7463954"/>
          </a:xfrm>
        </p:spPr>
      </p:pic>
    </p:spTree>
    <p:extLst>
      <p:ext uri="{BB962C8B-B14F-4D97-AF65-F5344CB8AC3E}">
        <p14:creationId xmlns:p14="http://schemas.microsoft.com/office/powerpoint/2010/main" val="37066137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DD9AA8-81B8-D24C-9DDD-AEC385E69B1B}"/>
              </a:ext>
            </a:extLst>
          </p:cNvPr>
          <p:cNvSpPr>
            <a:spLocks noGrp="1"/>
          </p:cNvSpPr>
          <p:nvPr>
            <p:ph type="title"/>
          </p:nvPr>
        </p:nvSpPr>
        <p:spPr/>
        <p:txBody>
          <a:bodyPr>
            <a:noAutofit/>
          </a:bodyPr>
          <a:lstStyle/>
          <a:p>
            <a:r>
              <a:rPr lang="en-US" sz="3200" dirty="0"/>
              <a:t>Building Resilience as an Adult</a:t>
            </a:r>
          </a:p>
        </p:txBody>
      </p:sp>
      <p:sp>
        <p:nvSpPr>
          <p:cNvPr id="5" name="Content Placeholder 4">
            <a:extLst>
              <a:ext uri="{FF2B5EF4-FFF2-40B4-BE49-F238E27FC236}">
                <a16:creationId xmlns:a16="http://schemas.microsoft.com/office/drawing/2014/main" id="{45AF2244-BAAD-184D-860E-6449F073B623}"/>
              </a:ext>
            </a:extLst>
          </p:cNvPr>
          <p:cNvSpPr>
            <a:spLocks noGrp="1"/>
          </p:cNvSpPr>
          <p:nvPr>
            <p:ph idx="1"/>
          </p:nvPr>
        </p:nvSpPr>
        <p:spPr/>
        <p:txBody>
          <a:bodyPr/>
          <a:lstStyle/>
          <a:p>
            <a:pPr marL="514350" indent="-514350">
              <a:buFont typeface="+mj-lt"/>
              <a:buAutoNum type="arabicPeriod"/>
            </a:pPr>
            <a:r>
              <a:rPr lang="en-US" dirty="0"/>
              <a:t>Practice optimism</a:t>
            </a:r>
          </a:p>
          <a:p>
            <a:pPr marL="514350" indent="-514350">
              <a:buFont typeface="+mj-lt"/>
              <a:buAutoNum type="arabicPeriod"/>
            </a:pPr>
            <a:r>
              <a:rPr lang="en-US" dirty="0"/>
              <a:t>Rewrite your story</a:t>
            </a:r>
          </a:p>
          <a:p>
            <a:pPr marL="514350" indent="-514350">
              <a:buFont typeface="+mj-lt"/>
              <a:buAutoNum type="arabicPeriod"/>
            </a:pPr>
            <a:r>
              <a:rPr lang="en-US" dirty="0"/>
              <a:t>Don’t personalize it</a:t>
            </a:r>
          </a:p>
          <a:p>
            <a:pPr marL="514350" indent="-514350">
              <a:buFont typeface="+mj-lt"/>
              <a:buAutoNum type="arabicPeriod"/>
            </a:pPr>
            <a:r>
              <a:rPr lang="en-US" dirty="0"/>
              <a:t>Remember your comebacks</a:t>
            </a:r>
          </a:p>
          <a:p>
            <a:pPr marL="514350" indent="-514350">
              <a:buFont typeface="+mj-lt"/>
              <a:buAutoNum type="arabicPeriod"/>
            </a:pPr>
            <a:r>
              <a:rPr lang="en-US" dirty="0"/>
              <a:t>Support others</a:t>
            </a:r>
          </a:p>
          <a:p>
            <a:pPr marL="514350" indent="-514350">
              <a:buFont typeface="+mj-lt"/>
              <a:buAutoNum type="arabicPeriod"/>
            </a:pPr>
            <a:r>
              <a:rPr lang="en-US" dirty="0"/>
              <a:t>Take stress breaks</a:t>
            </a:r>
          </a:p>
          <a:p>
            <a:pPr marL="514350" indent="-514350">
              <a:buFont typeface="+mj-lt"/>
              <a:buAutoNum type="arabicPeriod"/>
            </a:pPr>
            <a:r>
              <a:rPr lang="en-US" dirty="0"/>
              <a:t>Go out of your comfort zone</a:t>
            </a:r>
          </a:p>
        </p:txBody>
      </p:sp>
      <p:sp>
        <p:nvSpPr>
          <p:cNvPr id="6" name="TextBox 5">
            <a:extLst>
              <a:ext uri="{FF2B5EF4-FFF2-40B4-BE49-F238E27FC236}">
                <a16:creationId xmlns:a16="http://schemas.microsoft.com/office/drawing/2014/main" id="{D085FFF2-905F-8440-A67C-510DCAB0EDAB}"/>
              </a:ext>
            </a:extLst>
          </p:cNvPr>
          <p:cNvSpPr txBox="1"/>
          <p:nvPr/>
        </p:nvSpPr>
        <p:spPr>
          <a:xfrm>
            <a:off x="457200" y="6308725"/>
            <a:ext cx="8640186" cy="369332"/>
          </a:xfrm>
          <a:prstGeom prst="rect">
            <a:avLst/>
          </a:prstGeom>
          <a:noFill/>
        </p:spPr>
        <p:txBody>
          <a:bodyPr wrap="none" rtlCol="0">
            <a:spAutoFit/>
          </a:bodyPr>
          <a:lstStyle/>
          <a:p>
            <a:r>
              <a:rPr lang="en-US" dirty="0"/>
              <a:t>Resilience: The Science of Mastering Life’s Greatest Challenges.  Dennis Charney</a:t>
            </a:r>
          </a:p>
        </p:txBody>
      </p:sp>
    </p:spTree>
    <p:extLst>
      <p:ext uri="{BB962C8B-B14F-4D97-AF65-F5344CB8AC3E}">
        <p14:creationId xmlns:p14="http://schemas.microsoft.com/office/powerpoint/2010/main" val="34137703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4883" t="6348" r="4798" b="76871"/>
          <a:stretch/>
        </p:blipFill>
        <p:spPr>
          <a:xfrm>
            <a:off x="159026" y="588439"/>
            <a:ext cx="6665843" cy="644013"/>
          </a:xfrm>
        </p:spPr>
      </p:pic>
      <p:sp>
        <p:nvSpPr>
          <p:cNvPr id="5" name="Rectangle 4"/>
          <p:cNvSpPr/>
          <p:nvPr/>
        </p:nvSpPr>
        <p:spPr>
          <a:xfrm>
            <a:off x="0" y="6614280"/>
            <a:ext cx="5968093"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65A5C"/>
                </a:solidFill>
                <a:effectLst/>
                <a:uLnTx/>
                <a:uFillTx/>
                <a:latin typeface="Arial"/>
                <a:ea typeface="+mn-ea"/>
                <a:cs typeface="+mn-cs"/>
              </a:rPr>
              <a:t>Source: https://www.cdc.gov/violenceprevention/acestudy/ace_graphics.html</a:t>
            </a:r>
          </a:p>
        </p:txBody>
      </p:sp>
      <p:pic>
        <p:nvPicPr>
          <p:cNvPr id="6" name="Content Placeholder 3">
            <a:extLst>
              <a:ext uri="{FF2B5EF4-FFF2-40B4-BE49-F238E27FC236}">
                <a16:creationId xmlns:a16="http://schemas.microsoft.com/office/drawing/2014/main" id="{CA8DBF67-8C03-0E4B-8C7A-9A36AE0A5995}"/>
              </a:ext>
            </a:extLst>
          </p:cNvPr>
          <p:cNvPicPr>
            <a:picLocks noChangeAspect="1"/>
          </p:cNvPicPr>
          <p:nvPr/>
        </p:nvPicPr>
        <p:blipFill rotWithShape="1">
          <a:blip r:embed="rId3">
            <a:extLst>
              <a:ext uri="{28A0092B-C50C-407E-A947-70E740481C1C}">
                <a14:useLocalDpi xmlns:a14="http://schemas.microsoft.com/office/drawing/2010/main" val="0"/>
              </a:ext>
            </a:extLst>
          </a:blip>
          <a:srcRect l="4883" t="55879" r="46161" b="7383"/>
          <a:stretch/>
        </p:blipFill>
        <p:spPr>
          <a:xfrm>
            <a:off x="159026" y="1828798"/>
            <a:ext cx="8592123" cy="3352802"/>
          </a:xfrm>
          <a:prstGeom prst="rect">
            <a:avLst/>
          </a:prstGeom>
        </p:spPr>
      </p:pic>
    </p:spTree>
    <p:extLst>
      <p:ext uri="{BB962C8B-B14F-4D97-AF65-F5344CB8AC3E}">
        <p14:creationId xmlns:p14="http://schemas.microsoft.com/office/powerpoint/2010/main" val="34162805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4883" t="6348" r="4798" b="76871"/>
          <a:stretch/>
        </p:blipFill>
        <p:spPr>
          <a:xfrm>
            <a:off x="159026" y="588439"/>
            <a:ext cx="6665843" cy="644013"/>
          </a:xfrm>
        </p:spPr>
      </p:pic>
      <p:sp>
        <p:nvSpPr>
          <p:cNvPr id="5" name="Rectangle 4"/>
          <p:cNvSpPr/>
          <p:nvPr/>
        </p:nvSpPr>
        <p:spPr>
          <a:xfrm>
            <a:off x="0" y="6614280"/>
            <a:ext cx="5968093"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65A5C"/>
                </a:solidFill>
                <a:effectLst/>
                <a:uLnTx/>
                <a:uFillTx/>
                <a:latin typeface="Arial"/>
                <a:ea typeface="+mn-ea"/>
                <a:cs typeface="+mn-cs"/>
              </a:rPr>
              <a:t>Source: https://www.cdc.gov/violenceprevention/acestudy/ace_graphics.html</a:t>
            </a:r>
          </a:p>
        </p:txBody>
      </p:sp>
      <p:pic>
        <p:nvPicPr>
          <p:cNvPr id="6" name="Content Placeholder 3">
            <a:extLst>
              <a:ext uri="{FF2B5EF4-FFF2-40B4-BE49-F238E27FC236}">
                <a16:creationId xmlns:a16="http://schemas.microsoft.com/office/drawing/2014/main" id="{CA8DBF67-8C03-0E4B-8C7A-9A36AE0A5995}"/>
              </a:ext>
            </a:extLst>
          </p:cNvPr>
          <p:cNvPicPr>
            <a:picLocks noChangeAspect="1"/>
          </p:cNvPicPr>
          <p:nvPr/>
        </p:nvPicPr>
        <p:blipFill rotWithShape="1">
          <a:blip r:embed="rId3">
            <a:extLst>
              <a:ext uri="{28A0092B-C50C-407E-A947-70E740481C1C}">
                <a14:useLocalDpi xmlns:a14="http://schemas.microsoft.com/office/drawing/2010/main" val="0"/>
              </a:ext>
            </a:extLst>
          </a:blip>
          <a:srcRect l="52877" t="56267" r="4796" b="7009"/>
          <a:stretch/>
        </p:blipFill>
        <p:spPr>
          <a:xfrm>
            <a:off x="159026" y="1881810"/>
            <a:ext cx="8136835" cy="3670852"/>
          </a:xfrm>
          <a:prstGeom prst="rect">
            <a:avLst/>
          </a:prstGeom>
        </p:spPr>
      </p:pic>
    </p:spTree>
    <p:extLst>
      <p:ext uri="{BB962C8B-B14F-4D97-AF65-F5344CB8AC3E}">
        <p14:creationId xmlns:p14="http://schemas.microsoft.com/office/powerpoint/2010/main" val="1377654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60F84A5-13B4-4446-8421-0705555C4856}"/>
              </a:ext>
            </a:extLst>
          </p:cNvPr>
          <p:cNvPicPr>
            <a:picLocks noGrp="1" noChangeAspect="1"/>
          </p:cNvPicPr>
          <p:nvPr>
            <p:ph idx="1"/>
          </p:nvPr>
        </p:nvPicPr>
        <p:blipFill rotWithShape="1">
          <a:blip r:embed="rId3"/>
          <a:srcRect l="13742" t="7732" r="15508" b="7921"/>
          <a:stretch/>
        </p:blipFill>
        <p:spPr>
          <a:xfrm>
            <a:off x="125536" y="861391"/>
            <a:ext cx="6977630" cy="5897381"/>
          </a:xfrm>
        </p:spPr>
      </p:pic>
    </p:spTree>
    <p:extLst>
      <p:ext uri="{BB962C8B-B14F-4D97-AF65-F5344CB8AC3E}">
        <p14:creationId xmlns:p14="http://schemas.microsoft.com/office/powerpoint/2010/main" val="3881587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Resilience</a:t>
            </a:r>
          </a:p>
        </p:txBody>
      </p:sp>
      <p:sp>
        <p:nvSpPr>
          <p:cNvPr id="3" name="Content Placeholder 2"/>
          <p:cNvSpPr>
            <a:spLocks noGrp="1"/>
          </p:cNvSpPr>
          <p:nvPr>
            <p:ph idx="1"/>
          </p:nvPr>
        </p:nvSpPr>
        <p:spPr>
          <a:xfrm>
            <a:off x="457200" y="1845860"/>
            <a:ext cx="8229600" cy="4268337"/>
          </a:xfrm>
        </p:spPr>
        <p:txBody>
          <a:bodyPr>
            <a:normAutofit/>
          </a:bodyPr>
          <a:lstStyle/>
          <a:p>
            <a:r>
              <a:rPr lang="en-US" dirty="0"/>
              <a:t>Resilience can be strengthened at any age</a:t>
            </a:r>
          </a:p>
          <a:p>
            <a:r>
              <a:rPr lang="en-US" dirty="0"/>
              <a:t>Resilience can be situation-specific</a:t>
            </a:r>
          </a:p>
          <a:p>
            <a:r>
              <a:rPr lang="en-US" dirty="0"/>
              <a:t>It is the </a:t>
            </a:r>
            <a:r>
              <a:rPr lang="en-US" dirty="0">
                <a:solidFill>
                  <a:srgbClr val="D54070"/>
                </a:solidFill>
              </a:rPr>
              <a:t>interaction between biology and environment </a:t>
            </a:r>
            <a:r>
              <a:rPr lang="en-US" dirty="0"/>
              <a:t>which builds the capacity to cope with adversity:</a:t>
            </a:r>
          </a:p>
          <a:p>
            <a:pPr lvl="1"/>
            <a:r>
              <a:rPr lang="en-US" dirty="0"/>
              <a:t>Strong relationships with caring adults</a:t>
            </a:r>
          </a:p>
          <a:p>
            <a:pPr lvl="1"/>
            <a:r>
              <a:rPr lang="en-US" dirty="0"/>
              <a:t>Intrinsic resistance to adversity</a:t>
            </a:r>
          </a:p>
        </p:txBody>
      </p:sp>
      <p:sp>
        <p:nvSpPr>
          <p:cNvPr id="5" name="TextBox 4"/>
          <p:cNvSpPr txBox="1"/>
          <p:nvPr/>
        </p:nvSpPr>
        <p:spPr>
          <a:xfrm>
            <a:off x="0" y="6502400"/>
            <a:ext cx="8517467"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A5C"/>
                </a:solidFill>
                <a:effectLst/>
                <a:uLnTx/>
                <a:uFillTx/>
                <a:latin typeface="Arial"/>
                <a:ea typeface="+mn-ea"/>
                <a:cs typeface="+mn-cs"/>
              </a:rPr>
              <a:t>National Scientific Council on the Developing Child. (2015). Supportive Relationships and Active Skill-Building Strengthen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A5C"/>
                </a:solidFill>
                <a:effectLst/>
                <a:uLnTx/>
                <a:uFillTx/>
                <a:latin typeface="Arial"/>
                <a:ea typeface="+mn-ea"/>
                <a:cs typeface="+mn-cs"/>
              </a:rPr>
              <a:t>Foundations of Resilience: Working Paper 13. http//www.developingchild.Harvard.edu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65A5C"/>
              </a:solidFill>
              <a:effectLst/>
              <a:uLnTx/>
              <a:uFillTx/>
              <a:latin typeface="Arial"/>
              <a:ea typeface="+mn-ea"/>
              <a:cs typeface="+mn-cs"/>
            </a:endParaRPr>
          </a:p>
        </p:txBody>
      </p:sp>
    </p:spTree>
    <p:extLst>
      <p:ext uri="{BB962C8B-B14F-4D97-AF65-F5344CB8AC3E}">
        <p14:creationId xmlns:p14="http://schemas.microsoft.com/office/powerpoint/2010/main" val="18090811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5990"/>
            <a:ext cx="6210475" cy="1143000"/>
          </a:xfrm>
        </p:spPr>
        <p:txBody>
          <a:bodyPr>
            <a:normAutofit fontScale="90000"/>
          </a:bodyPr>
          <a:lstStyle/>
          <a:p>
            <a:r>
              <a:rPr lang="en-US"/>
              <a:t>The Biology of Resilience</a:t>
            </a:r>
          </a:p>
        </p:txBody>
      </p:sp>
      <p:sp>
        <p:nvSpPr>
          <p:cNvPr id="3" name="Content Placeholder 2"/>
          <p:cNvSpPr>
            <a:spLocks noGrp="1"/>
          </p:cNvSpPr>
          <p:nvPr>
            <p:ph idx="1"/>
          </p:nvPr>
        </p:nvSpPr>
        <p:spPr>
          <a:xfrm>
            <a:off x="457200" y="2074459"/>
            <a:ext cx="8229600" cy="3745985"/>
          </a:xfrm>
        </p:spPr>
        <p:txBody>
          <a:bodyPr/>
          <a:lstStyle/>
          <a:p>
            <a:pPr marL="0" indent="0">
              <a:buNone/>
            </a:pPr>
            <a:r>
              <a:rPr lang="en-US" dirty="0"/>
              <a:t>Resilience is seen in how the body responds to experiences during development through:</a:t>
            </a:r>
          </a:p>
          <a:p>
            <a:pPr marL="0" indent="0">
              <a:buNone/>
            </a:pPr>
            <a:endParaRPr lang="en-US" sz="800" dirty="0"/>
          </a:p>
          <a:p>
            <a:pPr>
              <a:buFont typeface="Arial" panose="020B0604020202020204" pitchFamily="34" charset="0"/>
              <a:buChar char="•"/>
            </a:pPr>
            <a:r>
              <a:rPr lang="en-US" dirty="0"/>
              <a:t>Gene expression</a:t>
            </a:r>
          </a:p>
          <a:p>
            <a:pPr>
              <a:buFont typeface="Arial" panose="020B0604020202020204" pitchFamily="34" charset="0"/>
              <a:buChar char="•"/>
            </a:pPr>
            <a:r>
              <a:rPr lang="en-US" dirty="0"/>
              <a:t>Brain function</a:t>
            </a:r>
          </a:p>
          <a:p>
            <a:pPr>
              <a:buFont typeface="Arial" panose="020B0604020202020204" pitchFamily="34" charset="0"/>
              <a:buChar char="•"/>
            </a:pPr>
            <a:r>
              <a:rPr lang="en-US" dirty="0"/>
              <a:t>Immune-related responses</a:t>
            </a:r>
          </a:p>
        </p:txBody>
      </p:sp>
      <p:sp>
        <p:nvSpPr>
          <p:cNvPr id="4" name="TextBox 3"/>
          <p:cNvSpPr txBox="1"/>
          <p:nvPr/>
        </p:nvSpPr>
        <p:spPr>
          <a:xfrm>
            <a:off x="0" y="6502400"/>
            <a:ext cx="8517467"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A5C"/>
                </a:solidFill>
                <a:effectLst/>
                <a:uLnTx/>
                <a:uFillTx/>
                <a:latin typeface="Arial"/>
                <a:ea typeface="+mn-ea"/>
                <a:cs typeface="+mn-cs"/>
              </a:rPr>
              <a:t>National Scientific Council on the Developing Child. (2015). Supportive Relationships and Active Skill-Building Strengthen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A5C"/>
                </a:solidFill>
                <a:effectLst/>
                <a:uLnTx/>
                <a:uFillTx/>
                <a:latin typeface="Arial"/>
                <a:ea typeface="+mn-ea"/>
                <a:cs typeface="+mn-cs"/>
              </a:rPr>
              <a:t>Foundations of Resilience: Working Paper 13. http//www.developingchild.Harvard.edu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565A5C"/>
              </a:solidFill>
              <a:effectLst/>
              <a:uLnTx/>
              <a:uFillTx/>
              <a:latin typeface="Arial"/>
              <a:ea typeface="+mn-ea"/>
              <a:cs typeface="+mn-cs"/>
            </a:endParaRPr>
          </a:p>
        </p:txBody>
      </p:sp>
    </p:spTree>
    <p:extLst>
      <p:ext uri="{BB962C8B-B14F-4D97-AF65-F5344CB8AC3E}">
        <p14:creationId xmlns:p14="http://schemas.microsoft.com/office/powerpoint/2010/main" val="31149914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3CE8475B-D432-4ED2-A9CC-FFE05DA05BC2}"/>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124826" y="1964713"/>
            <a:ext cx="6736915" cy="4610637"/>
          </a:xfrm>
          <a:prstGeom prst="rect">
            <a:avLst/>
          </a:prstGeom>
          <a:noFill/>
          <a:ln>
            <a:noFill/>
          </a:ln>
        </p:spPr>
      </p:pic>
      <p:sp>
        <p:nvSpPr>
          <p:cNvPr id="2" name="Title 1"/>
          <p:cNvSpPr>
            <a:spLocks noGrp="1"/>
          </p:cNvSpPr>
          <p:nvPr>
            <p:ph type="title"/>
          </p:nvPr>
        </p:nvSpPr>
        <p:spPr>
          <a:xfrm>
            <a:off x="119479" y="157367"/>
            <a:ext cx="6210475" cy="1143000"/>
          </a:xfrm>
        </p:spPr>
        <p:txBody>
          <a:bodyPr/>
          <a:lstStyle/>
          <a:p>
            <a:r>
              <a:rPr lang="en-US" dirty="0"/>
              <a:t>Neurobiology of Stress</a:t>
            </a:r>
          </a:p>
        </p:txBody>
      </p:sp>
      <p:sp>
        <p:nvSpPr>
          <p:cNvPr id="7" name="Rectangle 6">
            <a:extLst>
              <a:ext uri="{FF2B5EF4-FFF2-40B4-BE49-F238E27FC236}">
                <a16:creationId xmlns:a16="http://schemas.microsoft.com/office/drawing/2014/main" id="{8DC19226-6D1F-4D5E-B1B1-E78D21EF3BB2}"/>
              </a:ext>
            </a:extLst>
          </p:cNvPr>
          <p:cNvSpPr/>
          <p:nvPr/>
        </p:nvSpPr>
        <p:spPr>
          <a:xfrm>
            <a:off x="6667675" y="3804176"/>
            <a:ext cx="1084882" cy="5889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4E09D19F-D6A4-4290-9660-52A406A53800}"/>
              </a:ext>
            </a:extLst>
          </p:cNvPr>
          <p:cNvSpPr/>
          <p:nvPr/>
        </p:nvSpPr>
        <p:spPr>
          <a:xfrm>
            <a:off x="631089" y="3591543"/>
            <a:ext cx="1957718" cy="5889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89CD5ABA-18FB-4724-909C-7E120EDF5D01}"/>
              </a:ext>
            </a:extLst>
          </p:cNvPr>
          <p:cNvSpPr/>
          <p:nvPr/>
        </p:nvSpPr>
        <p:spPr>
          <a:xfrm>
            <a:off x="1725714" y="2717886"/>
            <a:ext cx="1084882" cy="58893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74040D98-842F-4106-A46C-5DC910D550E6}"/>
              </a:ext>
            </a:extLst>
          </p:cNvPr>
          <p:cNvSpPr txBox="1"/>
          <p:nvPr/>
        </p:nvSpPr>
        <p:spPr>
          <a:xfrm>
            <a:off x="237117" y="4762990"/>
            <a:ext cx="2745662" cy="830997"/>
          </a:xfrm>
          <a:prstGeom prst="rect">
            <a:avLst/>
          </a:prstGeom>
          <a:solidFill>
            <a:schemeClr val="bg1"/>
          </a:solidFill>
        </p:spPr>
        <p:txBody>
          <a:bodyPr wrap="square" rtlCol="0">
            <a:spAutoFit/>
          </a:bodyPr>
          <a:lstStyle/>
          <a:p>
            <a:r>
              <a:rPr lang="en-US" sz="1600" b="1" dirty="0"/>
              <a:t>Position of the Amygdala</a:t>
            </a:r>
          </a:p>
          <a:p>
            <a:pPr marL="285750" indent="-285750">
              <a:buFont typeface="Wingdings" panose="05000000000000000000" pitchFamily="2" charset="2"/>
              <a:buChar char="Ø"/>
            </a:pPr>
            <a:r>
              <a:rPr lang="en-US" sz="1600" dirty="0"/>
              <a:t>Triggers emotional &amp; stress responses</a:t>
            </a:r>
          </a:p>
        </p:txBody>
      </p:sp>
      <p:sp>
        <p:nvSpPr>
          <p:cNvPr id="11" name="TextBox 10">
            <a:extLst>
              <a:ext uri="{FF2B5EF4-FFF2-40B4-BE49-F238E27FC236}">
                <a16:creationId xmlns:a16="http://schemas.microsoft.com/office/drawing/2014/main" id="{6ACFBC55-0DD1-4296-A2D3-F048C4E4F8B0}"/>
              </a:ext>
            </a:extLst>
          </p:cNvPr>
          <p:cNvSpPr txBox="1"/>
          <p:nvPr/>
        </p:nvSpPr>
        <p:spPr>
          <a:xfrm>
            <a:off x="27636" y="2474540"/>
            <a:ext cx="3123858" cy="1569660"/>
          </a:xfrm>
          <a:prstGeom prst="rect">
            <a:avLst/>
          </a:prstGeom>
          <a:noFill/>
        </p:spPr>
        <p:txBody>
          <a:bodyPr wrap="square" rtlCol="0">
            <a:spAutoFit/>
          </a:bodyPr>
          <a:lstStyle/>
          <a:p>
            <a:r>
              <a:rPr lang="en-US" sz="1600" b="1" dirty="0"/>
              <a:t>Prefrontal Cortex</a:t>
            </a:r>
          </a:p>
          <a:p>
            <a:pPr marL="285750" indent="-285750">
              <a:buFont typeface="Wingdings" panose="05000000000000000000" pitchFamily="2" charset="2"/>
              <a:buChar char="Ø"/>
            </a:pPr>
            <a:r>
              <a:rPr lang="en-US" sz="1600" dirty="0"/>
              <a:t>Executive functioning (problem solving, memory, impulse control)</a:t>
            </a:r>
          </a:p>
          <a:p>
            <a:pPr marL="285750" indent="-285750">
              <a:buFont typeface="Wingdings" panose="05000000000000000000" pitchFamily="2" charset="2"/>
              <a:buChar char="Ø"/>
            </a:pPr>
            <a:r>
              <a:rPr lang="en-US" sz="1600" dirty="0"/>
              <a:t>Puts the “brakes” on the Amygdala</a:t>
            </a:r>
          </a:p>
        </p:txBody>
      </p:sp>
      <p:sp>
        <p:nvSpPr>
          <p:cNvPr id="6" name="TextBox 5">
            <a:extLst>
              <a:ext uri="{FF2B5EF4-FFF2-40B4-BE49-F238E27FC236}">
                <a16:creationId xmlns:a16="http://schemas.microsoft.com/office/drawing/2014/main" id="{F419BD92-F7C2-4E34-B038-D32DAC309F17}"/>
              </a:ext>
            </a:extLst>
          </p:cNvPr>
          <p:cNvSpPr txBox="1"/>
          <p:nvPr/>
        </p:nvSpPr>
        <p:spPr>
          <a:xfrm>
            <a:off x="6719100" y="3272537"/>
            <a:ext cx="2394466" cy="1815882"/>
          </a:xfrm>
          <a:prstGeom prst="rect">
            <a:avLst/>
          </a:prstGeom>
          <a:solidFill>
            <a:schemeClr val="bg1"/>
          </a:solidFill>
        </p:spPr>
        <p:txBody>
          <a:bodyPr wrap="square" rtlCol="0">
            <a:spAutoFit/>
          </a:bodyPr>
          <a:lstStyle/>
          <a:p>
            <a:r>
              <a:rPr lang="en-US" sz="1600" b="1" dirty="0"/>
              <a:t>Position of the Hippocampus</a:t>
            </a:r>
          </a:p>
          <a:p>
            <a:pPr marL="285750" indent="-285750">
              <a:buFont typeface="Wingdings" panose="05000000000000000000" pitchFamily="2" charset="2"/>
              <a:buChar char="Ø"/>
            </a:pPr>
            <a:r>
              <a:rPr lang="en-US" sz="1600" dirty="0"/>
              <a:t>Stores memory &amp; learning</a:t>
            </a:r>
          </a:p>
          <a:p>
            <a:pPr marL="285750" indent="-285750">
              <a:buFont typeface="Wingdings" panose="05000000000000000000" pitchFamily="2" charset="2"/>
              <a:buChar char="Ø"/>
            </a:pPr>
            <a:r>
              <a:rPr lang="en-US" sz="1600" dirty="0"/>
              <a:t>Triggers stress response for similar memories</a:t>
            </a:r>
          </a:p>
        </p:txBody>
      </p:sp>
    </p:spTree>
    <p:extLst>
      <p:ext uri="{BB962C8B-B14F-4D97-AF65-F5344CB8AC3E}">
        <p14:creationId xmlns:p14="http://schemas.microsoft.com/office/powerpoint/2010/main" val="253161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636" r="4639"/>
          <a:stretch/>
        </p:blipFill>
        <p:spPr>
          <a:xfrm>
            <a:off x="96582" y="331305"/>
            <a:ext cx="9047418" cy="5592418"/>
          </a:xfrm>
          <a:prstGeom prst="rect">
            <a:avLst/>
          </a:prstGeom>
        </p:spPr>
      </p:pic>
    </p:spTree>
    <p:extLst>
      <p:ext uri="{BB962C8B-B14F-4D97-AF65-F5344CB8AC3E}">
        <p14:creationId xmlns:p14="http://schemas.microsoft.com/office/powerpoint/2010/main" val="8288545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Taking Action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6766" y="1385125"/>
            <a:ext cx="8510467" cy="5181930"/>
          </a:xfrm>
        </p:spPr>
      </p:pic>
    </p:spTree>
    <p:extLst>
      <p:ext uri="{BB962C8B-B14F-4D97-AF65-F5344CB8AC3E}">
        <p14:creationId xmlns:p14="http://schemas.microsoft.com/office/powerpoint/2010/main" val="13799442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Questions</a:t>
            </a:r>
          </a:p>
        </p:txBody>
      </p:sp>
      <p:sp>
        <p:nvSpPr>
          <p:cNvPr id="5" name="Content Placeholder 4"/>
          <p:cNvSpPr>
            <a:spLocks noGrp="1"/>
          </p:cNvSpPr>
          <p:nvPr>
            <p:ph idx="1"/>
          </p:nvPr>
        </p:nvSpPr>
        <p:spPr/>
        <p:txBody>
          <a:bodyPr/>
          <a:lstStyle/>
          <a:p>
            <a:r>
              <a:rPr lang="en-US" dirty="0"/>
              <a:t>What are you doing currently to address ACES/adversity and promote resilience?</a:t>
            </a:r>
          </a:p>
          <a:p>
            <a:r>
              <a:rPr lang="en-US" dirty="0"/>
              <a:t>What barriers do you foresee or have you experienced in collecting this information?</a:t>
            </a:r>
          </a:p>
          <a:p>
            <a:r>
              <a:rPr lang="en-US" dirty="0"/>
              <a:t>Would you collect this information?</a:t>
            </a:r>
          </a:p>
          <a:p>
            <a:pPr lvl="1"/>
            <a:r>
              <a:rPr lang="en-US" dirty="0"/>
              <a:t>If so, how would you implement collecting this data?</a:t>
            </a:r>
          </a:p>
          <a:p>
            <a:pPr lvl="1"/>
            <a:r>
              <a:rPr lang="en-US" dirty="0"/>
              <a:t>What outcomes would you follow?</a:t>
            </a:r>
          </a:p>
          <a:p>
            <a:endParaRPr lang="en-US" dirty="0"/>
          </a:p>
        </p:txBody>
      </p:sp>
    </p:spTree>
    <p:extLst>
      <p:ext uri="{BB962C8B-B14F-4D97-AF65-F5344CB8AC3E}">
        <p14:creationId xmlns:p14="http://schemas.microsoft.com/office/powerpoint/2010/main" val="422790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90" y="308109"/>
            <a:ext cx="9144000" cy="6042148"/>
          </a:xfrm>
          <a:prstGeom prst="rect">
            <a:avLst/>
          </a:prstGeom>
        </p:spPr>
      </p:pic>
      <p:sp>
        <p:nvSpPr>
          <p:cNvPr id="4" name="Oval 3"/>
          <p:cNvSpPr/>
          <p:nvPr/>
        </p:nvSpPr>
        <p:spPr bwMode="auto">
          <a:xfrm>
            <a:off x="124690" y="3547547"/>
            <a:ext cx="8423564" cy="1303111"/>
          </a:xfrm>
          <a:prstGeom prst="ellipse">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a:defRPr/>
            </a:pPr>
            <a:endParaRPr lang="en-US" dirty="0">
              <a:ea typeface="ＭＳ Ｐゴシック" charset="0"/>
            </a:endParaRPr>
          </a:p>
        </p:txBody>
      </p:sp>
    </p:spTree>
    <p:extLst>
      <p:ext uri="{BB962C8B-B14F-4D97-AF65-F5344CB8AC3E}">
        <p14:creationId xmlns:p14="http://schemas.microsoft.com/office/powerpoint/2010/main" val="118773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pSp>
        <p:nvGrpSpPr>
          <p:cNvPr id="3" name="Group 2"/>
          <p:cNvGrpSpPr/>
          <p:nvPr/>
        </p:nvGrpSpPr>
        <p:grpSpPr>
          <a:xfrm>
            <a:off x="494148" y="909119"/>
            <a:ext cx="8204915" cy="1423236"/>
            <a:chOff x="-105261" y="657224"/>
            <a:chExt cx="6715609" cy="1895477"/>
          </a:xfrm>
          <a:solidFill>
            <a:schemeClr val="accent2"/>
          </a:solidFill>
        </p:grpSpPr>
        <p:sp>
          <p:nvSpPr>
            <p:cNvPr id="11" name="Oval 10"/>
            <p:cNvSpPr/>
            <p:nvPr/>
          </p:nvSpPr>
          <p:spPr>
            <a:xfrm>
              <a:off x="-105261" y="657224"/>
              <a:ext cx="2886560" cy="189547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400" dirty="0">
                  <a:solidFill>
                    <a:srgbClr val="000000"/>
                  </a:solidFill>
                  <a:effectLst/>
                  <a:ea typeface="Calibri"/>
                  <a:cs typeface="Times New Roman"/>
                </a:rPr>
                <a:t>Positive Behavioral Interventions and Supports (</a:t>
              </a:r>
              <a:r>
                <a:rPr lang="en-US" sz="1400" b="1" dirty="0">
                  <a:solidFill>
                    <a:srgbClr val="000000"/>
                  </a:solidFill>
                  <a:effectLst/>
                  <a:ea typeface="Calibri"/>
                  <a:cs typeface="Times New Roman"/>
                </a:rPr>
                <a:t>PBIS</a:t>
              </a:r>
              <a:r>
                <a:rPr lang="en-US" sz="1400" dirty="0">
                  <a:solidFill>
                    <a:srgbClr val="000000"/>
                  </a:solidFill>
                  <a:effectLst/>
                  <a:ea typeface="Calibri"/>
                  <a:cs typeface="Times New Roman"/>
                </a:rPr>
                <a:t>), Safe and Civil Schools, Restorative Justice</a:t>
              </a:r>
              <a:endParaRPr lang="en-US" sz="1400" dirty="0">
                <a:effectLst/>
                <a:ea typeface="Calibri"/>
                <a:cs typeface="Times New Roman"/>
              </a:endParaRPr>
            </a:p>
          </p:txBody>
        </p:sp>
        <p:sp>
          <p:nvSpPr>
            <p:cNvPr id="12" name="Oval 11"/>
            <p:cNvSpPr/>
            <p:nvPr/>
          </p:nvSpPr>
          <p:spPr>
            <a:xfrm>
              <a:off x="3668393" y="657226"/>
              <a:ext cx="2941955" cy="189547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b="1" u="sng" dirty="0">
                  <a:solidFill>
                    <a:srgbClr val="000000"/>
                  </a:solidFill>
                  <a:effectLst/>
                  <a:ea typeface="Calibri"/>
                  <a:cs typeface="Times New Roman"/>
                </a:rPr>
                <a:t>Trauma-Informed Care Components</a:t>
              </a:r>
              <a:r>
                <a:rPr lang="en-US" sz="1200" dirty="0">
                  <a:solidFill>
                    <a:srgbClr val="000000"/>
                  </a:solidFill>
                  <a:effectLst/>
                  <a:ea typeface="Calibri"/>
                  <a:cs typeface="Times New Roman"/>
                </a:rPr>
                <a:t> Creating safe environments, opportunities for students to address trauma symptoms and regulate emotions related to trauma experiences</a:t>
              </a:r>
              <a:endParaRPr lang="en-US" sz="1200" dirty="0">
                <a:effectLst/>
                <a:ea typeface="Calibri"/>
                <a:cs typeface="Times New Roman"/>
              </a:endParaRPr>
            </a:p>
          </p:txBody>
        </p:sp>
        <p:sp>
          <p:nvSpPr>
            <p:cNvPr id="13" name="Plus 12"/>
            <p:cNvSpPr/>
            <p:nvPr/>
          </p:nvSpPr>
          <p:spPr>
            <a:xfrm>
              <a:off x="3000375" y="1466850"/>
              <a:ext cx="504825" cy="561975"/>
            </a:xfrm>
            <a:prstGeom prst="mathPlus">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000"/>
            </a:p>
          </p:txBody>
        </p:sp>
      </p:grpSp>
      <p:sp>
        <p:nvSpPr>
          <p:cNvPr id="4" name="Oval 3"/>
          <p:cNvSpPr/>
          <p:nvPr/>
        </p:nvSpPr>
        <p:spPr>
          <a:xfrm>
            <a:off x="5359147" y="3548182"/>
            <a:ext cx="3339916" cy="126589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100" b="1" dirty="0">
                <a:effectLst/>
                <a:ea typeface="Calibri"/>
                <a:cs typeface="Times New Roman"/>
              </a:rPr>
              <a:t>Tiered approach to implementation            </a:t>
            </a:r>
          </a:p>
          <a:p>
            <a:pPr marL="0" marR="0" algn="ctr">
              <a:lnSpc>
                <a:spcPct val="115000"/>
              </a:lnSpc>
              <a:spcBef>
                <a:spcPts val="0"/>
              </a:spcBef>
              <a:spcAft>
                <a:spcPts val="1000"/>
              </a:spcAft>
            </a:pPr>
            <a:r>
              <a:rPr lang="en-US" sz="1100" b="1" dirty="0">
                <a:effectLst/>
                <a:ea typeface="Calibri"/>
                <a:cs typeface="Times New Roman"/>
              </a:rPr>
              <a:t>Tier 1: universal support                   Tier 2: supplemental support</a:t>
            </a:r>
            <a:br>
              <a:rPr lang="en-US" sz="1100" b="1" dirty="0">
                <a:effectLst/>
                <a:ea typeface="Calibri"/>
                <a:cs typeface="Times New Roman"/>
              </a:rPr>
            </a:br>
            <a:r>
              <a:rPr lang="en-US" sz="1100" b="1" dirty="0">
                <a:effectLst/>
                <a:ea typeface="Calibri"/>
                <a:cs typeface="Times New Roman"/>
              </a:rPr>
              <a:t>Tier 3: intensive support</a:t>
            </a:r>
          </a:p>
        </p:txBody>
      </p:sp>
      <p:sp>
        <p:nvSpPr>
          <p:cNvPr id="5" name="Oval 4"/>
          <p:cNvSpPr/>
          <p:nvPr/>
        </p:nvSpPr>
        <p:spPr>
          <a:xfrm>
            <a:off x="3370713" y="2883053"/>
            <a:ext cx="2362380" cy="104418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100" b="1" dirty="0">
                <a:effectLst/>
                <a:ea typeface="Calibri"/>
                <a:cs typeface="Times New Roman"/>
              </a:rPr>
              <a:t>Age appropriate trauma-informed care interventions within the schools </a:t>
            </a:r>
          </a:p>
        </p:txBody>
      </p:sp>
      <p:sp>
        <p:nvSpPr>
          <p:cNvPr id="6" name="Oval 5"/>
          <p:cNvSpPr/>
          <p:nvPr/>
        </p:nvSpPr>
        <p:spPr>
          <a:xfrm>
            <a:off x="403192" y="3548182"/>
            <a:ext cx="3339916" cy="131595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100" b="1" dirty="0">
                <a:effectLst/>
                <a:ea typeface="Calibri"/>
                <a:cs typeface="Times New Roman"/>
              </a:rPr>
              <a:t>Training for </a:t>
            </a:r>
            <a:r>
              <a:rPr lang="en-US" sz="1100" b="1" u="sng" dirty="0">
                <a:effectLst/>
                <a:ea typeface="Calibri"/>
                <a:cs typeface="Times New Roman"/>
              </a:rPr>
              <a:t>ALL</a:t>
            </a:r>
            <a:r>
              <a:rPr lang="en-US" sz="1100" b="1" dirty="0">
                <a:effectLst/>
                <a:ea typeface="Calibri"/>
                <a:cs typeface="Times New Roman"/>
              </a:rPr>
              <a:t> school staff – administrators, teachers, school-based health center staff, psychologists, counselors, janitors, bus drivers, coaches, etc.</a:t>
            </a:r>
          </a:p>
        </p:txBody>
      </p:sp>
      <p:sp>
        <p:nvSpPr>
          <p:cNvPr id="7" name="Oval 6"/>
          <p:cNvSpPr/>
          <p:nvPr/>
        </p:nvSpPr>
        <p:spPr>
          <a:xfrm>
            <a:off x="403192" y="4992873"/>
            <a:ext cx="3339916" cy="143038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100" b="1" dirty="0">
                <a:effectLst/>
                <a:ea typeface="Calibri"/>
                <a:cs typeface="Times New Roman"/>
              </a:rPr>
              <a:t>High self-care for frontline staff (teachers, psychologists, etc.) – develop system that helps them identify and address their own traumas and ability to help students </a:t>
            </a:r>
          </a:p>
        </p:txBody>
      </p:sp>
      <p:sp>
        <p:nvSpPr>
          <p:cNvPr id="8" name="Oval 7"/>
          <p:cNvSpPr/>
          <p:nvPr/>
        </p:nvSpPr>
        <p:spPr>
          <a:xfrm>
            <a:off x="3510363" y="5720344"/>
            <a:ext cx="2222730" cy="11157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100" b="1" dirty="0">
                <a:effectLst/>
                <a:ea typeface="Calibri"/>
                <a:cs typeface="Times New Roman"/>
              </a:rPr>
              <a:t>Additional partnerships (or optimization of current ones) with community resources</a:t>
            </a:r>
          </a:p>
        </p:txBody>
      </p:sp>
      <p:sp>
        <p:nvSpPr>
          <p:cNvPr id="9" name="Oval 8"/>
          <p:cNvSpPr/>
          <p:nvPr/>
        </p:nvSpPr>
        <p:spPr>
          <a:xfrm>
            <a:off x="5511984" y="4864138"/>
            <a:ext cx="3339916" cy="1559121"/>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100" b="1" dirty="0">
                <a:effectLst/>
                <a:ea typeface="Calibri"/>
                <a:cs typeface="Times New Roman"/>
              </a:rPr>
              <a:t>Data collection – staff feasibility / acceptability with trauma-informed components, student utilization of safe spaces that are created, prevalence of trauma and types of trauma</a:t>
            </a:r>
          </a:p>
        </p:txBody>
      </p:sp>
      <p:sp>
        <p:nvSpPr>
          <p:cNvPr id="15" name="Left Brace 14">
            <a:extLst>
              <a:ext uri="{FF2B5EF4-FFF2-40B4-BE49-F238E27FC236}">
                <a16:creationId xmlns:a16="http://schemas.microsoft.com/office/drawing/2014/main" id="{17F20F43-3772-F649-B0A5-EEBD133A56AC}"/>
              </a:ext>
            </a:extLst>
          </p:cNvPr>
          <p:cNvSpPr/>
          <p:nvPr/>
        </p:nvSpPr>
        <p:spPr>
          <a:xfrm rot="16200000">
            <a:off x="4554551" y="-1001628"/>
            <a:ext cx="468875" cy="7057321"/>
          </a:xfrm>
          <a:prstGeom prst="leftBrace">
            <a:avLst>
              <a:gd name="adj1" fmla="val 8333"/>
              <a:gd name="adj2" fmla="val 46454"/>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610375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Diagram 1"/>
          <p:cNvGraphicFramePr/>
          <p:nvPr>
            <p:extLst/>
          </p:nvPr>
        </p:nvGraphicFramePr>
        <p:xfrm>
          <a:off x="1106905" y="770021"/>
          <a:ext cx="7227470" cy="5563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3"/>
          <p:cNvSpPr/>
          <p:nvPr/>
        </p:nvSpPr>
        <p:spPr>
          <a:xfrm>
            <a:off x="610403" y="1072414"/>
            <a:ext cx="2623685" cy="1247273"/>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400" b="1" dirty="0">
                <a:effectLst/>
                <a:ea typeface="Calibri"/>
                <a:cs typeface="Times New Roman"/>
              </a:rPr>
              <a:t>Tiered Trauma-Informed Care Support and Services</a:t>
            </a:r>
            <a:endParaRPr lang="en-US" sz="1100" dirty="0">
              <a:effectLst/>
              <a:ea typeface="Calibri"/>
              <a:cs typeface="Times New Roman"/>
            </a:endParaRPr>
          </a:p>
        </p:txBody>
      </p:sp>
    </p:spTree>
    <p:extLst>
      <p:ext uri="{BB962C8B-B14F-4D97-AF65-F5344CB8AC3E}">
        <p14:creationId xmlns:p14="http://schemas.microsoft.com/office/powerpoint/2010/main" val="19878120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755" y="856649"/>
            <a:ext cx="8787865" cy="5486400"/>
          </a:xfrm>
        </p:spPr>
        <p:txBody>
          <a:bodyPr>
            <a:noAutofit/>
          </a:bodyPr>
          <a:lstStyle/>
          <a:p>
            <a:pPr lvl="0">
              <a:lnSpc>
                <a:spcPct val="170000"/>
              </a:lnSpc>
            </a:pPr>
            <a:r>
              <a:rPr lang="en-US" sz="1600" b="1" dirty="0">
                <a:solidFill>
                  <a:srgbClr val="8064A1"/>
                </a:solidFill>
              </a:rPr>
              <a:t>Create 10 minute “calm zones” for students</a:t>
            </a:r>
          </a:p>
          <a:p>
            <a:pPr lvl="1">
              <a:lnSpc>
                <a:spcPct val="170000"/>
              </a:lnSpc>
            </a:pPr>
            <a:r>
              <a:rPr lang="en-US" sz="1400" b="1" dirty="0">
                <a:solidFill>
                  <a:srgbClr val="8064A1"/>
                </a:solidFill>
              </a:rPr>
              <a:t>sensory experiences to calm down</a:t>
            </a:r>
          </a:p>
          <a:p>
            <a:pPr lvl="1">
              <a:lnSpc>
                <a:spcPct val="170000"/>
              </a:lnSpc>
            </a:pPr>
            <a:r>
              <a:rPr lang="en-US" sz="1400" b="1" dirty="0">
                <a:solidFill>
                  <a:srgbClr val="8064A1"/>
                </a:solidFill>
              </a:rPr>
              <a:t>deep breathing, stress balls, </a:t>
            </a:r>
            <a:r>
              <a:rPr lang="en-US" sz="1400" b="1" dirty="0" err="1">
                <a:solidFill>
                  <a:srgbClr val="8064A1"/>
                </a:solidFill>
              </a:rPr>
              <a:t>playdoh</a:t>
            </a:r>
            <a:r>
              <a:rPr lang="en-US" sz="1400" b="1" dirty="0">
                <a:solidFill>
                  <a:srgbClr val="8064A1"/>
                </a:solidFill>
              </a:rPr>
              <a:t>, social emotional regulation, bubbles, relaxing music, etc.</a:t>
            </a:r>
          </a:p>
          <a:p>
            <a:pPr lvl="0">
              <a:lnSpc>
                <a:spcPct val="170000"/>
              </a:lnSpc>
            </a:pPr>
            <a:r>
              <a:rPr lang="en-US" sz="1600" b="1" dirty="0">
                <a:solidFill>
                  <a:srgbClr val="8064A1"/>
                </a:solidFill>
              </a:rPr>
              <a:t>Provide trauma training for all staff</a:t>
            </a:r>
          </a:p>
          <a:p>
            <a:pPr lvl="1">
              <a:lnSpc>
                <a:spcPct val="170000"/>
              </a:lnSpc>
            </a:pPr>
            <a:r>
              <a:rPr lang="en-US" sz="1400" b="1" dirty="0">
                <a:solidFill>
                  <a:srgbClr val="8064A1"/>
                </a:solidFill>
              </a:rPr>
              <a:t>intensive training for teachers and administrators</a:t>
            </a:r>
          </a:p>
          <a:p>
            <a:pPr lvl="0">
              <a:lnSpc>
                <a:spcPct val="170000"/>
              </a:lnSpc>
            </a:pPr>
            <a:r>
              <a:rPr lang="en-US" sz="1600" b="1" dirty="0">
                <a:solidFill>
                  <a:srgbClr val="8064A1"/>
                </a:solidFill>
              </a:rPr>
              <a:t>Develop school policies that address trauma</a:t>
            </a:r>
          </a:p>
          <a:p>
            <a:pPr lvl="0">
              <a:lnSpc>
                <a:spcPct val="170000"/>
              </a:lnSpc>
            </a:pPr>
            <a:r>
              <a:rPr lang="en-US" sz="1600" b="1" dirty="0">
                <a:solidFill>
                  <a:srgbClr val="8064A1"/>
                </a:solidFill>
              </a:rPr>
              <a:t>Implement student social-emotional regulation exercises</a:t>
            </a:r>
          </a:p>
          <a:p>
            <a:pPr lvl="1">
              <a:lnSpc>
                <a:spcPct val="170000"/>
              </a:lnSpc>
            </a:pPr>
            <a:r>
              <a:rPr lang="en-US" sz="1400" b="1" dirty="0">
                <a:solidFill>
                  <a:srgbClr val="8064A1"/>
                </a:solidFill>
              </a:rPr>
              <a:t> such as emotional bingo</a:t>
            </a:r>
          </a:p>
          <a:p>
            <a:pPr lvl="0">
              <a:lnSpc>
                <a:spcPct val="170000"/>
              </a:lnSpc>
            </a:pPr>
            <a:r>
              <a:rPr lang="en-US" sz="1600" b="1" dirty="0">
                <a:solidFill>
                  <a:srgbClr val="8064A1"/>
                </a:solidFill>
              </a:rPr>
              <a:t>Increase positive recognition programs</a:t>
            </a:r>
          </a:p>
          <a:p>
            <a:pPr lvl="1">
              <a:lnSpc>
                <a:spcPct val="170000"/>
              </a:lnSpc>
            </a:pPr>
            <a:r>
              <a:rPr lang="en-US" sz="1400" b="1" dirty="0">
                <a:solidFill>
                  <a:srgbClr val="8064A1"/>
                </a:solidFill>
              </a:rPr>
              <a:t>award good behaviors/outcomes</a:t>
            </a:r>
          </a:p>
          <a:p>
            <a:pPr lvl="0">
              <a:lnSpc>
                <a:spcPct val="170000"/>
              </a:lnSpc>
            </a:pPr>
            <a:r>
              <a:rPr lang="en-US" sz="1600" b="1" dirty="0">
                <a:solidFill>
                  <a:srgbClr val="8064A1"/>
                </a:solidFill>
              </a:rPr>
              <a:t>Encourage school culture change</a:t>
            </a:r>
          </a:p>
          <a:p>
            <a:pPr lvl="1">
              <a:lnSpc>
                <a:spcPct val="170000"/>
              </a:lnSpc>
            </a:pPr>
            <a:r>
              <a:rPr lang="en-US" sz="1400" b="1" dirty="0">
                <a:solidFill>
                  <a:srgbClr val="8064A1"/>
                </a:solidFill>
              </a:rPr>
              <a:t>meditation, restorative justice classroom circles, increased physical activity, school gardens</a:t>
            </a:r>
          </a:p>
        </p:txBody>
      </p:sp>
      <p:graphicFrame>
        <p:nvGraphicFramePr>
          <p:cNvPr id="10" name="Diagram 9"/>
          <p:cNvGraphicFramePr/>
          <p:nvPr>
            <p:extLst/>
          </p:nvPr>
        </p:nvGraphicFramePr>
        <p:xfrm>
          <a:off x="5534526" y="3301465"/>
          <a:ext cx="3252236" cy="2300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75206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16100" y="156"/>
            <a:ext cx="7260523" cy="705376"/>
          </a:xfrm>
        </p:spPr>
        <p:txBody>
          <a:bodyPr>
            <a:normAutofit fontScale="90000"/>
          </a:bodyPr>
          <a:lstStyle/>
          <a:p>
            <a:pPr lvl="0"/>
            <a:r>
              <a:rPr lang="en-US" dirty="0"/>
              <a:t>TIER 2 &amp; 3 Supports</a:t>
            </a:r>
          </a:p>
        </p:txBody>
      </p:sp>
      <p:sp>
        <p:nvSpPr>
          <p:cNvPr id="3" name="Content Placeholder 2"/>
          <p:cNvSpPr>
            <a:spLocks noGrp="1"/>
          </p:cNvSpPr>
          <p:nvPr>
            <p:ph idx="1"/>
          </p:nvPr>
        </p:nvSpPr>
        <p:spPr>
          <a:xfrm>
            <a:off x="2608446" y="1058779"/>
            <a:ext cx="6468177" cy="5284269"/>
          </a:xfrm>
        </p:spPr>
        <p:txBody>
          <a:bodyPr>
            <a:noAutofit/>
          </a:bodyPr>
          <a:lstStyle/>
          <a:p>
            <a:pPr lvl="0">
              <a:lnSpc>
                <a:spcPct val="150000"/>
              </a:lnSpc>
            </a:pPr>
            <a:r>
              <a:rPr lang="en-US" sz="1600" b="1" dirty="0">
                <a:solidFill>
                  <a:srgbClr val="9CBB5A"/>
                </a:solidFill>
              </a:rPr>
              <a:t>Trauma screening</a:t>
            </a:r>
          </a:p>
          <a:p>
            <a:pPr lvl="0">
              <a:lnSpc>
                <a:spcPct val="150000"/>
              </a:lnSpc>
            </a:pPr>
            <a:r>
              <a:rPr lang="en-US" sz="1600" b="1" dirty="0">
                <a:solidFill>
                  <a:srgbClr val="9CBB5A"/>
                </a:solidFill>
              </a:rPr>
              <a:t>Consultation teams to discuss student progress related to trauma</a:t>
            </a:r>
          </a:p>
          <a:p>
            <a:pPr lvl="0">
              <a:lnSpc>
                <a:spcPct val="150000"/>
              </a:lnSpc>
            </a:pPr>
            <a:r>
              <a:rPr lang="en-US" sz="1600" b="1" dirty="0">
                <a:solidFill>
                  <a:srgbClr val="9CBB5A"/>
                </a:solidFill>
              </a:rPr>
              <a:t>Trauma-focused 504 plans</a:t>
            </a:r>
          </a:p>
          <a:p>
            <a:pPr lvl="0">
              <a:lnSpc>
                <a:spcPct val="150000"/>
              </a:lnSpc>
            </a:pPr>
            <a:r>
              <a:rPr lang="en-US" sz="1600" b="1" dirty="0">
                <a:solidFill>
                  <a:srgbClr val="9CBB5A"/>
                </a:solidFill>
              </a:rPr>
              <a:t>Group interventions with peers experiencing similar trauma</a:t>
            </a:r>
          </a:p>
          <a:p>
            <a:pPr lvl="0">
              <a:lnSpc>
                <a:spcPct val="150000"/>
              </a:lnSpc>
            </a:pPr>
            <a:r>
              <a:rPr lang="en-US" sz="1600" b="1" dirty="0">
                <a:solidFill>
                  <a:srgbClr val="9CBB5A"/>
                </a:solidFill>
              </a:rPr>
              <a:t>Parent engagement, behavior contracts</a:t>
            </a:r>
          </a:p>
          <a:p>
            <a:pPr lvl="0">
              <a:lnSpc>
                <a:spcPct val="150000"/>
              </a:lnSpc>
            </a:pPr>
            <a:r>
              <a:rPr lang="en-US" sz="1600" b="1" dirty="0">
                <a:solidFill>
                  <a:srgbClr val="9CBB5A"/>
                </a:solidFill>
              </a:rPr>
              <a:t>CBITS / SSET training for teachers, administrators and </a:t>
            </a:r>
            <a:r>
              <a:rPr lang="en-US" sz="1400" b="1" dirty="0">
                <a:solidFill>
                  <a:srgbClr val="9CBB5A"/>
                </a:solidFill>
              </a:rPr>
              <a:t>mental </a:t>
            </a:r>
            <a:r>
              <a:rPr lang="en-US" sz="1600" b="1" dirty="0">
                <a:solidFill>
                  <a:srgbClr val="9CBB5A"/>
                </a:solidFill>
              </a:rPr>
              <a:t>health professionals</a:t>
            </a:r>
            <a:endParaRPr lang="en-US" sz="1600" dirty="0">
              <a:solidFill>
                <a:srgbClr val="9CBB5A"/>
              </a:solidFill>
            </a:endParaRPr>
          </a:p>
          <a:p>
            <a:pPr lvl="0">
              <a:lnSpc>
                <a:spcPct val="150000"/>
              </a:lnSpc>
            </a:pPr>
            <a:endParaRPr lang="en-US" sz="1600" dirty="0"/>
          </a:p>
          <a:p>
            <a:pPr marL="285750" lvl="0" indent="-285750">
              <a:lnSpc>
                <a:spcPct val="150000"/>
              </a:lnSpc>
              <a:buFont typeface="Arial" charset="0"/>
              <a:buChar char="•"/>
            </a:pPr>
            <a:r>
              <a:rPr lang="en-US" sz="1600" b="1" dirty="0">
                <a:solidFill>
                  <a:srgbClr val="C0504D"/>
                </a:solidFill>
              </a:rPr>
              <a:t>Individual interventions</a:t>
            </a:r>
          </a:p>
          <a:p>
            <a:pPr marL="285750" lvl="0" indent="-285750">
              <a:lnSpc>
                <a:spcPct val="150000"/>
              </a:lnSpc>
              <a:buFont typeface="Arial" charset="0"/>
              <a:buChar char="•"/>
            </a:pPr>
            <a:r>
              <a:rPr lang="en-US" sz="1600" b="1" dirty="0">
                <a:solidFill>
                  <a:srgbClr val="C0504D"/>
                </a:solidFill>
              </a:rPr>
              <a:t>Wrap-around services</a:t>
            </a:r>
          </a:p>
          <a:p>
            <a:pPr marL="285750" lvl="0" indent="-285750">
              <a:lnSpc>
                <a:spcPct val="150000"/>
              </a:lnSpc>
              <a:buFont typeface="Arial" charset="0"/>
              <a:buChar char="•"/>
            </a:pPr>
            <a:r>
              <a:rPr lang="en-US" sz="1600" b="1" dirty="0">
                <a:solidFill>
                  <a:srgbClr val="C0504D"/>
                </a:solidFill>
              </a:rPr>
              <a:t>Increased parent engagement    (CARE, PCIT)</a:t>
            </a:r>
          </a:p>
          <a:p>
            <a:pPr marL="285750" lvl="0" indent="-285750">
              <a:lnSpc>
                <a:spcPct val="150000"/>
              </a:lnSpc>
              <a:buFont typeface="Arial" charset="0"/>
              <a:buChar char="•"/>
            </a:pPr>
            <a:r>
              <a:rPr lang="en-US" sz="1600" b="1" dirty="0">
                <a:solidFill>
                  <a:srgbClr val="C0504D"/>
                </a:solidFill>
              </a:rPr>
              <a:t>Community referral(s)</a:t>
            </a:r>
          </a:p>
        </p:txBody>
      </p:sp>
      <p:grpSp>
        <p:nvGrpSpPr>
          <p:cNvPr id="5" name="Group 4"/>
          <p:cNvGrpSpPr/>
          <p:nvPr/>
        </p:nvGrpSpPr>
        <p:grpSpPr>
          <a:xfrm>
            <a:off x="0" y="1966369"/>
            <a:ext cx="2541069" cy="853225"/>
            <a:chOff x="1712203" y="1126339"/>
            <a:chExt cx="3803063" cy="1801098"/>
          </a:xfrm>
        </p:grpSpPr>
        <p:sp>
          <p:nvSpPr>
            <p:cNvPr id="6" name="Trapezoid 5"/>
            <p:cNvSpPr/>
            <p:nvPr/>
          </p:nvSpPr>
          <p:spPr>
            <a:xfrm>
              <a:off x="1712203" y="1126339"/>
              <a:ext cx="3803063" cy="1801098"/>
            </a:xfrm>
            <a:prstGeom prst="trapezoid">
              <a:avLst>
                <a:gd name="adj" fmla="val 64956"/>
              </a:avLst>
            </a:prstGeom>
            <a:solidFill>
              <a:srgbClr val="9CBB5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Trapezoid 4"/>
            <p:cNvSpPr/>
            <p:nvPr/>
          </p:nvSpPr>
          <p:spPr>
            <a:xfrm>
              <a:off x="2377737" y="1126339"/>
              <a:ext cx="2471991" cy="18010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1400" b="1" u="none" kern="1200" dirty="0">
                  <a:solidFill>
                    <a:schemeClr val="tx1"/>
                  </a:solidFill>
                </a:rPr>
                <a:t>TIER 2</a:t>
              </a:r>
              <a:br>
                <a:rPr lang="en-US" sz="1400" b="1" u="none" kern="1200" dirty="0">
                  <a:solidFill>
                    <a:schemeClr val="tx1"/>
                  </a:solidFill>
                </a:rPr>
              </a:br>
              <a:br>
                <a:rPr lang="en-US" sz="1400" b="1" u="none" kern="1200" dirty="0">
                  <a:solidFill>
                    <a:schemeClr val="tx1"/>
                  </a:solidFill>
                </a:rPr>
              </a:br>
              <a:r>
                <a:rPr lang="en-US" sz="1400" b="1" u="none" kern="1200" dirty="0">
                  <a:solidFill>
                    <a:schemeClr val="tx1"/>
                  </a:solidFill>
                </a:rPr>
                <a:t>Supplemental Support</a:t>
              </a:r>
            </a:p>
          </p:txBody>
        </p:sp>
      </p:grpSp>
      <p:grpSp>
        <p:nvGrpSpPr>
          <p:cNvPr id="9" name="Group 8"/>
          <p:cNvGrpSpPr/>
          <p:nvPr/>
        </p:nvGrpSpPr>
        <p:grpSpPr>
          <a:xfrm>
            <a:off x="444684" y="4933657"/>
            <a:ext cx="1651694" cy="1592271"/>
            <a:chOff x="2905725" y="0"/>
            <a:chExt cx="1416019" cy="1272491"/>
          </a:xfrm>
        </p:grpSpPr>
        <p:sp>
          <p:nvSpPr>
            <p:cNvPr id="10" name="Trapezoid 9"/>
            <p:cNvSpPr/>
            <p:nvPr/>
          </p:nvSpPr>
          <p:spPr>
            <a:xfrm>
              <a:off x="2905725" y="0"/>
              <a:ext cx="1416019" cy="1126339"/>
            </a:xfrm>
            <a:prstGeom prst="trapezoid">
              <a:avLst>
                <a:gd name="adj" fmla="val 64956"/>
              </a:avLst>
            </a:prstGeom>
            <a:solidFill>
              <a:srgbClr val="C0504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Trapezoid 4"/>
            <p:cNvSpPr/>
            <p:nvPr/>
          </p:nvSpPr>
          <p:spPr>
            <a:xfrm>
              <a:off x="2905725" y="146152"/>
              <a:ext cx="1416019" cy="11263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u="none" kern="1200" dirty="0">
                  <a:solidFill>
                    <a:schemeClr val="tx1"/>
                  </a:solidFill>
                </a:rPr>
                <a:t>TIER 3</a:t>
              </a:r>
              <a:br>
                <a:rPr lang="en-US" sz="1600" b="1" u="none" kern="1200" dirty="0">
                  <a:solidFill>
                    <a:schemeClr val="tx1"/>
                  </a:solidFill>
                </a:rPr>
              </a:br>
              <a:br>
                <a:rPr lang="en-US" sz="1600" b="1" u="none" kern="1200" dirty="0">
                  <a:solidFill>
                    <a:schemeClr val="tx1"/>
                  </a:solidFill>
                </a:rPr>
              </a:br>
              <a:r>
                <a:rPr lang="en-US" sz="1600" b="1" u="none" kern="1200" dirty="0">
                  <a:solidFill>
                    <a:schemeClr val="tx1"/>
                  </a:solidFill>
                </a:rPr>
                <a:t>Intensive</a:t>
              </a:r>
              <a:r>
                <a:rPr lang="en-US" sz="1600" b="1" u="none" kern="1200" baseline="0" dirty="0">
                  <a:solidFill>
                    <a:schemeClr val="tx1"/>
                  </a:solidFill>
                </a:rPr>
                <a:t> </a:t>
              </a:r>
              <a:r>
                <a:rPr lang="en-US" sz="1600" b="1" u="none" kern="1200" dirty="0">
                  <a:solidFill>
                    <a:schemeClr val="tx1"/>
                  </a:solidFill>
                </a:rPr>
                <a:t>Support</a:t>
              </a:r>
              <a:endParaRPr lang="en-US" sz="1600" b="0" u="none" kern="1200" dirty="0">
                <a:solidFill>
                  <a:schemeClr val="tx1"/>
                </a:solidFill>
              </a:endParaRPr>
            </a:p>
          </p:txBody>
        </p:sp>
      </p:grpSp>
    </p:spTree>
    <p:extLst>
      <p:ext uri="{BB962C8B-B14F-4D97-AF65-F5344CB8AC3E}">
        <p14:creationId xmlns:p14="http://schemas.microsoft.com/office/powerpoint/2010/main" val="18891667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210475" cy="1353746"/>
          </a:xfrm>
        </p:spPr>
        <p:txBody>
          <a:bodyPr>
            <a:normAutofit fontScale="90000"/>
          </a:bodyPr>
          <a:lstStyle/>
          <a:p>
            <a:r>
              <a:rPr lang="en-US" b="1" dirty="0"/>
              <a:t>Child-Adult Relationship Enhancement (CARE™)</a:t>
            </a:r>
          </a:p>
        </p:txBody>
      </p:sp>
      <p:sp>
        <p:nvSpPr>
          <p:cNvPr id="3" name="Subtitle 2"/>
          <p:cNvSpPr>
            <a:spLocks noGrp="1"/>
          </p:cNvSpPr>
          <p:nvPr>
            <p:ph idx="1"/>
          </p:nvPr>
        </p:nvSpPr>
        <p:spPr>
          <a:xfrm>
            <a:off x="457199" y="2054268"/>
            <a:ext cx="8386175" cy="4384110"/>
          </a:xfrm>
        </p:spPr>
        <p:txBody>
          <a:bodyPr>
            <a:normAutofit fontScale="62500" lnSpcReduction="20000"/>
          </a:bodyPr>
          <a:lstStyle/>
          <a:p>
            <a:pPr>
              <a:lnSpc>
                <a:spcPct val="170000"/>
              </a:lnSpc>
            </a:pPr>
            <a:r>
              <a:rPr lang="en-US" dirty="0"/>
              <a:t>A trauma-informed and generalizable set of </a:t>
            </a:r>
            <a:r>
              <a:rPr lang="en-US" b="1" dirty="0"/>
              <a:t>skills</a:t>
            </a:r>
          </a:p>
          <a:p>
            <a:pPr lvl="1">
              <a:lnSpc>
                <a:spcPct val="170000"/>
              </a:lnSpc>
            </a:pPr>
            <a:r>
              <a:rPr lang="en-US" dirty="0"/>
              <a:t>based on 45 years of evidence-based parenting programs</a:t>
            </a:r>
          </a:p>
          <a:p>
            <a:pPr>
              <a:lnSpc>
                <a:spcPct val="170000"/>
              </a:lnSpc>
            </a:pPr>
            <a:r>
              <a:rPr lang="en-US" dirty="0"/>
              <a:t>Not a therapy but skills for adults interacting with children or teens to:</a:t>
            </a:r>
          </a:p>
          <a:p>
            <a:pPr lvl="1">
              <a:lnSpc>
                <a:spcPct val="170000"/>
              </a:lnSpc>
            </a:pPr>
            <a:r>
              <a:rPr lang="en-US" dirty="0"/>
              <a:t>improve the relationship</a:t>
            </a:r>
          </a:p>
          <a:p>
            <a:pPr lvl="1">
              <a:lnSpc>
                <a:spcPct val="170000"/>
              </a:lnSpc>
            </a:pPr>
            <a:r>
              <a:rPr lang="en-US" dirty="0"/>
              <a:t>increase the likelihood of compliance</a:t>
            </a:r>
          </a:p>
          <a:p>
            <a:pPr lvl="1">
              <a:lnSpc>
                <a:spcPct val="170000"/>
              </a:lnSpc>
            </a:pPr>
            <a:r>
              <a:rPr lang="en-US" dirty="0"/>
              <a:t>reduce behavior problems</a:t>
            </a:r>
          </a:p>
          <a:p>
            <a:pPr>
              <a:lnSpc>
                <a:spcPct val="170000"/>
              </a:lnSpc>
            </a:pPr>
            <a:r>
              <a:rPr lang="en-US" dirty="0"/>
              <a:t>Can complement other treatment programs including</a:t>
            </a:r>
          </a:p>
          <a:p>
            <a:pPr lvl="1">
              <a:lnSpc>
                <a:spcPct val="170000"/>
              </a:lnSpc>
            </a:pPr>
            <a:r>
              <a:rPr lang="en-US" dirty="0"/>
              <a:t>mental health services</a:t>
            </a:r>
          </a:p>
          <a:p>
            <a:pPr lvl="1">
              <a:lnSpc>
                <a:spcPct val="170000"/>
              </a:lnSpc>
            </a:pPr>
            <a:r>
              <a:rPr lang="en-US" dirty="0"/>
              <a:t>childcare and school settings </a:t>
            </a:r>
          </a:p>
        </p:txBody>
      </p:sp>
    </p:spTree>
    <p:extLst>
      <p:ext uri="{BB962C8B-B14F-4D97-AF65-F5344CB8AC3E}">
        <p14:creationId xmlns:p14="http://schemas.microsoft.com/office/powerpoint/2010/main" val="16251457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507271" cy="1666896"/>
          </a:xfrm>
        </p:spPr>
        <p:txBody>
          <a:bodyPr>
            <a:noAutofit/>
          </a:bodyPr>
          <a:lstStyle/>
          <a:p>
            <a:r>
              <a:rPr lang="en-US" sz="3200" b="1" dirty="0"/>
              <a:t>CARE™ outcomes have been positive for children &amp; families with adverse experiences</a:t>
            </a:r>
          </a:p>
        </p:txBody>
      </p:sp>
      <p:sp>
        <p:nvSpPr>
          <p:cNvPr id="3" name="Subtitle 2"/>
          <p:cNvSpPr>
            <a:spLocks noGrp="1"/>
          </p:cNvSpPr>
          <p:nvPr>
            <p:ph idx="1"/>
          </p:nvPr>
        </p:nvSpPr>
        <p:spPr>
          <a:xfrm>
            <a:off x="457200" y="2279737"/>
            <a:ext cx="8229600" cy="3846426"/>
          </a:xfrm>
        </p:spPr>
        <p:txBody>
          <a:bodyPr>
            <a:normAutofit fontScale="85000" lnSpcReduction="10000"/>
          </a:bodyPr>
          <a:lstStyle/>
          <a:p>
            <a:pPr>
              <a:lnSpc>
                <a:spcPct val="150000"/>
              </a:lnSpc>
            </a:pPr>
            <a:r>
              <a:rPr lang="en-US" sz="2800" dirty="0"/>
              <a:t>Pediatric primary care setting</a:t>
            </a:r>
          </a:p>
          <a:p>
            <a:pPr lvl="1">
              <a:lnSpc>
                <a:spcPct val="150000"/>
              </a:lnSpc>
            </a:pPr>
            <a:r>
              <a:rPr lang="en-US" sz="2400" dirty="0"/>
              <a:t>decreased reliance on harsh parenting</a:t>
            </a:r>
          </a:p>
          <a:p>
            <a:pPr lvl="1">
              <a:lnSpc>
                <a:spcPct val="150000"/>
              </a:lnSpc>
            </a:pPr>
            <a:r>
              <a:rPr lang="en-US" sz="2400" dirty="0"/>
              <a:t>increased parental empathy towards the child</a:t>
            </a:r>
          </a:p>
          <a:p>
            <a:pPr lvl="1">
              <a:lnSpc>
                <a:spcPct val="150000"/>
              </a:lnSpc>
            </a:pPr>
            <a:r>
              <a:rPr lang="en-US" sz="2400" dirty="0"/>
              <a:t>improved child behaviors</a:t>
            </a:r>
          </a:p>
          <a:p>
            <a:pPr>
              <a:lnSpc>
                <a:spcPct val="150000"/>
              </a:lnSpc>
            </a:pPr>
            <a:r>
              <a:rPr lang="en-US" sz="2800" dirty="0"/>
              <a:t>Foster care setting</a:t>
            </a:r>
          </a:p>
          <a:p>
            <a:pPr lvl="1">
              <a:lnSpc>
                <a:spcPct val="150000"/>
              </a:lnSpc>
            </a:pPr>
            <a:r>
              <a:rPr lang="en-US" sz="2400" dirty="0"/>
              <a:t>increased positive parenting skills</a:t>
            </a:r>
          </a:p>
          <a:p>
            <a:pPr lvl="1">
              <a:lnSpc>
                <a:spcPct val="150000"/>
              </a:lnSpc>
            </a:pPr>
            <a:r>
              <a:rPr lang="en-US" sz="2400" dirty="0"/>
              <a:t>decreased foster child behavioral problems &amp; anxiety symptoms</a:t>
            </a:r>
          </a:p>
        </p:txBody>
      </p:sp>
    </p:spTree>
    <p:extLst>
      <p:ext uri="{BB962C8B-B14F-4D97-AF65-F5344CB8AC3E}">
        <p14:creationId xmlns:p14="http://schemas.microsoft.com/office/powerpoint/2010/main" val="34482927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3405" y="563672"/>
            <a:ext cx="6678436" cy="900852"/>
          </a:xfrm>
        </p:spPr>
        <p:txBody>
          <a:bodyPr>
            <a:noAutofit/>
          </a:bodyPr>
          <a:lstStyle/>
          <a:p>
            <a:r>
              <a:rPr lang="en-US" sz="2800" dirty="0"/>
              <a:t>CARE™ training has been implemented</a:t>
            </a:r>
            <a:br>
              <a:rPr lang="en-US" sz="2800" dirty="0"/>
            </a:br>
            <a:br>
              <a:rPr lang="en-US" sz="2800" dirty="0"/>
            </a:br>
            <a:endParaRPr lang="en-US" sz="2800" dirty="0"/>
          </a:p>
        </p:txBody>
      </p:sp>
      <p:sp>
        <p:nvSpPr>
          <p:cNvPr id="3" name="Content Placeholder 2"/>
          <p:cNvSpPr>
            <a:spLocks noGrp="1"/>
          </p:cNvSpPr>
          <p:nvPr>
            <p:ph idx="1"/>
          </p:nvPr>
        </p:nvSpPr>
        <p:spPr>
          <a:xfrm>
            <a:off x="223405" y="1464523"/>
            <a:ext cx="8582392" cy="5249428"/>
          </a:xfrm>
        </p:spPr>
        <p:txBody>
          <a:bodyPr>
            <a:noAutofit/>
          </a:bodyPr>
          <a:lstStyle/>
          <a:p>
            <a:r>
              <a:rPr lang="en-US" sz="2400" dirty="0">
                <a:solidFill>
                  <a:schemeClr val="accent6"/>
                </a:solidFill>
              </a:rPr>
              <a:t>Doctors, Nurses, Mental health providers, Speech pathologists, Physical &amp; Occupational therapists</a:t>
            </a:r>
          </a:p>
          <a:p>
            <a:r>
              <a:rPr lang="en-US" sz="2400" dirty="0">
                <a:solidFill>
                  <a:schemeClr val="accent1"/>
                </a:solidFill>
              </a:rPr>
              <a:t>Parents, Foster parents</a:t>
            </a:r>
          </a:p>
          <a:p>
            <a:r>
              <a:rPr lang="en-US" sz="2400" dirty="0">
                <a:solidFill>
                  <a:schemeClr val="accent2"/>
                </a:solidFill>
              </a:rPr>
              <a:t>Child protection workers, Caseworkers, Child Victim Advocates, Staff at domestic violence &amp; homeless shelters </a:t>
            </a:r>
          </a:p>
          <a:p>
            <a:r>
              <a:rPr lang="en-US" sz="2400" dirty="0"/>
              <a:t>School personnel (teachers, administrators, support staff, nurses, cafeteria workers, bus drivers, security officers)</a:t>
            </a:r>
          </a:p>
          <a:p>
            <a:r>
              <a:rPr lang="en-US" sz="2400" dirty="0">
                <a:solidFill>
                  <a:schemeClr val="accent1"/>
                </a:solidFill>
              </a:rPr>
              <a:t>Child care providers, Home visitors</a:t>
            </a:r>
          </a:p>
          <a:p>
            <a:r>
              <a:rPr lang="en-US" sz="2400" dirty="0"/>
              <a:t>Camp counselors, Clergy</a:t>
            </a:r>
          </a:p>
          <a:p>
            <a:r>
              <a:rPr lang="en-US" sz="2400" dirty="0">
                <a:solidFill>
                  <a:srgbClr val="7030A0"/>
                </a:solidFill>
              </a:rPr>
              <a:t>Military families coping with deployment stressors</a:t>
            </a:r>
          </a:p>
          <a:p>
            <a:r>
              <a:rPr lang="en-US" sz="2400" dirty="0">
                <a:solidFill>
                  <a:schemeClr val="accent6"/>
                </a:solidFill>
              </a:rPr>
              <a:t>Office staff</a:t>
            </a:r>
          </a:p>
          <a:p>
            <a:pPr marL="0" indent="0">
              <a:buNone/>
            </a:pPr>
            <a:endParaRPr lang="en-US" sz="2400" dirty="0"/>
          </a:p>
          <a:p>
            <a:endParaRPr lang="en-US" sz="1200" dirty="0"/>
          </a:p>
          <a:p>
            <a:endParaRPr lang="en-US" sz="1200" dirty="0"/>
          </a:p>
          <a:p>
            <a:endParaRPr lang="en-US" sz="1200" dirty="0"/>
          </a:p>
          <a:p>
            <a:endParaRPr lang="en-US" sz="1200" dirty="0"/>
          </a:p>
          <a:p>
            <a:endParaRPr lang="en-US" sz="1200" dirty="0"/>
          </a:p>
        </p:txBody>
      </p:sp>
    </p:spTree>
    <p:extLst>
      <p:ext uri="{BB962C8B-B14F-4D97-AF65-F5344CB8AC3E}">
        <p14:creationId xmlns:p14="http://schemas.microsoft.com/office/powerpoint/2010/main" val="3555598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754" r="7247"/>
          <a:stretch/>
        </p:blipFill>
        <p:spPr>
          <a:xfrm>
            <a:off x="251790" y="300250"/>
            <a:ext cx="8807119" cy="3052550"/>
          </a:xfrm>
          <a:prstGeom prst="rect">
            <a:avLst/>
          </a:prstGeom>
        </p:spPr>
      </p:pic>
    </p:spTree>
    <p:extLst>
      <p:ext uri="{BB962C8B-B14F-4D97-AF65-F5344CB8AC3E}">
        <p14:creationId xmlns:p14="http://schemas.microsoft.com/office/powerpoint/2010/main" val="32886239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CARE™ training is available</a:t>
            </a:r>
          </a:p>
        </p:txBody>
      </p:sp>
      <p:sp>
        <p:nvSpPr>
          <p:cNvPr id="3" name="Content Placeholder 2"/>
          <p:cNvSpPr>
            <a:spLocks noGrp="1"/>
          </p:cNvSpPr>
          <p:nvPr>
            <p:ph idx="1"/>
          </p:nvPr>
        </p:nvSpPr>
        <p:spPr/>
        <p:txBody>
          <a:bodyPr>
            <a:normAutofit fontScale="85000" lnSpcReduction="20000"/>
          </a:bodyPr>
          <a:lstStyle/>
          <a:p>
            <a:pPr>
              <a:lnSpc>
                <a:spcPct val="160000"/>
              </a:lnSpc>
            </a:pPr>
            <a:r>
              <a:rPr lang="en-US" dirty="0"/>
              <a:t>Training is interactive!</a:t>
            </a:r>
          </a:p>
          <a:p>
            <a:pPr lvl="1">
              <a:lnSpc>
                <a:spcPct val="160000"/>
              </a:lnSpc>
            </a:pPr>
            <a:r>
              <a:rPr lang="en-US" dirty="0"/>
              <a:t>Skills are taught and practiced</a:t>
            </a:r>
          </a:p>
          <a:p>
            <a:pPr lvl="1">
              <a:lnSpc>
                <a:spcPct val="160000"/>
              </a:lnSpc>
            </a:pPr>
            <a:r>
              <a:rPr lang="en-US" dirty="0"/>
              <a:t>Tailored for specific group/agency needs</a:t>
            </a:r>
          </a:p>
          <a:p>
            <a:pPr lvl="1">
              <a:lnSpc>
                <a:spcPct val="160000"/>
              </a:lnSpc>
            </a:pPr>
            <a:r>
              <a:rPr lang="en-US" dirty="0"/>
              <a:t>3-6 hours</a:t>
            </a:r>
          </a:p>
          <a:p>
            <a:pPr>
              <a:lnSpc>
                <a:spcPct val="160000"/>
              </a:lnSpc>
            </a:pPr>
            <a:r>
              <a:rPr lang="en-US" dirty="0"/>
              <a:t>For information on attending a CARE training</a:t>
            </a:r>
          </a:p>
          <a:p>
            <a:pPr lvl="1">
              <a:lnSpc>
                <a:spcPct val="160000"/>
              </a:lnSpc>
            </a:pPr>
            <a:r>
              <a:rPr lang="en-US" sz="2900" dirty="0">
                <a:hlinkClick r:id="rId3"/>
              </a:rPr>
              <a:t>Debbie.sharp@cchmc.org</a:t>
            </a:r>
            <a:endParaRPr lang="en-US" sz="2900" dirty="0"/>
          </a:p>
          <a:p>
            <a:pPr lvl="1">
              <a:lnSpc>
                <a:spcPct val="160000"/>
              </a:lnSpc>
            </a:pPr>
            <a:r>
              <a:rPr lang="en-US" dirty="0" err="1"/>
              <a:t>Erica.Messer@cchmc.org</a:t>
            </a:r>
            <a:endParaRPr lang="en-US" dirty="0"/>
          </a:p>
          <a:p>
            <a:pPr>
              <a:lnSpc>
                <a:spcPct val="160000"/>
              </a:lnSpc>
            </a:pPr>
            <a:endParaRPr lang="en-US" dirty="0"/>
          </a:p>
        </p:txBody>
      </p:sp>
    </p:spTree>
    <p:extLst>
      <p:ext uri="{BB962C8B-B14F-4D97-AF65-F5344CB8AC3E}">
        <p14:creationId xmlns:p14="http://schemas.microsoft.com/office/powerpoint/2010/main" val="2855387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1" t="24497" r="48851" b="3663"/>
          <a:stretch/>
        </p:blipFill>
        <p:spPr>
          <a:xfrm>
            <a:off x="2072986" y="1629063"/>
            <a:ext cx="6819425" cy="4951845"/>
          </a:xfrm>
        </p:spPr>
      </p:pic>
      <p:sp>
        <p:nvSpPr>
          <p:cNvPr id="2" name="TextBox 1">
            <a:extLst>
              <a:ext uri="{FF2B5EF4-FFF2-40B4-BE49-F238E27FC236}">
                <a16:creationId xmlns:a16="http://schemas.microsoft.com/office/drawing/2014/main" id="{743870E9-4B6B-314B-98D9-6D22A132A447}"/>
              </a:ext>
            </a:extLst>
          </p:cNvPr>
          <p:cNvSpPr txBox="1"/>
          <p:nvPr/>
        </p:nvSpPr>
        <p:spPr>
          <a:xfrm>
            <a:off x="6141493" y="327546"/>
            <a:ext cx="2750918" cy="1301516"/>
          </a:xfrm>
          <a:prstGeom prst="rect">
            <a:avLst/>
          </a:prstGeom>
          <a:solidFill>
            <a:schemeClr val="bg1"/>
          </a:solidFill>
        </p:spPr>
        <p:txBody>
          <a:bodyPr wrap="square" rtlCol="0">
            <a:spAutoFit/>
          </a:bodyPr>
          <a:lstStyle/>
          <a:p>
            <a:endParaRPr lang="en-US" dirty="0"/>
          </a:p>
        </p:txBody>
      </p:sp>
      <p:pic>
        <p:nvPicPr>
          <p:cNvPr id="6" name="Picture 5">
            <a:extLst>
              <a:ext uri="{FF2B5EF4-FFF2-40B4-BE49-F238E27FC236}">
                <a16:creationId xmlns:a16="http://schemas.microsoft.com/office/drawing/2014/main" id="{8AC638FC-E1B2-0743-889F-A3D13CB72FDE}"/>
              </a:ext>
            </a:extLst>
          </p:cNvPr>
          <p:cNvPicPr>
            <a:picLocks noChangeAspect="1"/>
          </p:cNvPicPr>
          <p:nvPr/>
        </p:nvPicPr>
        <p:blipFill>
          <a:blip r:embed="rId4"/>
          <a:stretch>
            <a:fillRect/>
          </a:stretch>
        </p:blipFill>
        <p:spPr>
          <a:xfrm>
            <a:off x="311724" y="327546"/>
            <a:ext cx="4575352" cy="1031697"/>
          </a:xfrm>
          <a:prstGeom prst="rect">
            <a:avLst/>
          </a:prstGeom>
        </p:spPr>
      </p:pic>
    </p:spTree>
    <p:extLst>
      <p:ext uri="{BB962C8B-B14F-4D97-AF65-F5344CB8AC3E}">
        <p14:creationId xmlns:p14="http://schemas.microsoft.com/office/powerpoint/2010/main" val="10900182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3486"/>
            <a:ext cx="9144000" cy="5094514"/>
          </a:xfrm>
          <a:prstGeom prst="rect">
            <a:avLst/>
          </a:prstGeom>
        </p:spPr>
      </p:pic>
      <p:sp>
        <p:nvSpPr>
          <p:cNvPr id="4" name="TextBox 3">
            <a:extLst>
              <a:ext uri="{FF2B5EF4-FFF2-40B4-BE49-F238E27FC236}">
                <a16:creationId xmlns:a16="http://schemas.microsoft.com/office/drawing/2014/main" id="{E8437970-6223-144C-B624-C855B9BC3EB2}"/>
              </a:ext>
            </a:extLst>
          </p:cNvPr>
          <p:cNvSpPr txBox="1"/>
          <p:nvPr/>
        </p:nvSpPr>
        <p:spPr>
          <a:xfrm>
            <a:off x="6141493" y="327546"/>
            <a:ext cx="2750918" cy="1301516"/>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23880350-ADE9-5345-A67C-71194A85BF41}"/>
              </a:ext>
            </a:extLst>
          </p:cNvPr>
          <p:cNvSpPr txBox="1"/>
          <p:nvPr/>
        </p:nvSpPr>
        <p:spPr>
          <a:xfrm>
            <a:off x="3999725" y="1757549"/>
            <a:ext cx="4892686" cy="461665"/>
          </a:xfrm>
          <a:prstGeom prst="rect">
            <a:avLst/>
          </a:prstGeom>
          <a:noFill/>
        </p:spPr>
        <p:txBody>
          <a:bodyPr wrap="none" rtlCol="0">
            <a:spAutoFit/>
          </a:bodyPr>
          <a:lstStyle/>
          <a:p>
            <a:r>
              <a:rPr lang="en-US" sz="2400" dirty="0">
                <a:hlinkClick r:id="rId4"/>
              </a:rPr>
              <a:t>https://joiningforcesforchildren.org/</a:t>
            </a:r>
            <a:endParaRPr lang="en-US" sz="2400" dirty="0"/>
          </a:p>
        </p:txBody>
      </p:sp>
      <p:pic>
        <p:nvPicPr>
          <p:cNvPr id="6" name="Picture 5">
            <a:extLst>
              <a:ext uri="{FF2B5EF4-FFF2-40B4-BE49-F238E27FC236}">
                <a16:creationId xmlns:a16="http://schemas.microsoft.com/office/drawing/2014/main" id="{D3AC6432-3954-924A-A2BA-B164E4EFD3F1}"/>
              </a:ext>
            </a:extLst>
          </p:cNvPr>
          <p:cNvPicPr>
            <a:picLocks noChangeAspect="1"/>
          </p:cNvPicPr>
          <p:nvPr/>
        </p:nvPicPr>
        <p:blipFill>
          <a:blip r:embed="rId5"/>
          <a:stretch>
            <a:fillRect/>
          </a:stretch>
        </p:blipFill>
        <p:spPr>
          <a:xfrm>
            <a:off x="311724" y="327546"/>
            <a:ext cx="4575352" cy="1031697"/>
          </a:xfrm>
          <a:prstGeom prst="rect">
            <a:avLst/>
          </a:prstGeom>
        </p:spPr>
      </p:pic>
    </p:spTree>
    <p:extLst>
      <p:ext uri="{BB962C8B-B14F-4D97-AF65-F5344CB8AC3E}">
        <p14:creationId xmlns:p14="http://schemas.microsoft.com/office/powerpoint/2010/main" val="23154347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sp>
        <p:nvSpPr>
          <p:cNvPr id="3" name="Rectangle 2">
            <a:hlinkClick r:id="rId5"/>
          </p:cNvPr>
          <p:cNvSpPr/>
          <p:nvPr/>
        </p:nvSpPr>
        <p:spPr>
          <a:xfrm>
            <a:off x="3314700" y="4876799"/>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action="ppaction://hlinkfile"/>
          </p:cNvPr>
          <p:cNvSpPr/>
          <p:nvPr/>
        </p:nvSpPr>
        <p:spPr>
          <a:xfrm>
            <a:off x="1739900" y="622300"/>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89590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Thank you!</a:t>
            </a:r>
          </a:p>
        </p:txBody>
      </p:sp>
      <p:sp>
        <p:nvSpPr>
          <p:cNvPr id="3" name="Content Placeholder 2"/>
          <p:cNvSpPr>
            <a:spLocks noGrp="1"/>
          </p:cNvSpPr>
          <p:nvPr>
            <p:ph idx="1"/>
          </p:nvPr>
        </p:nvSpPr>
        <p:spPr/>
        <p:txBody>
          <a:bodyPr>
            <a:normAutofit fontScale="92500" lnSpcReduction="10000"/>
          </a:bodyPr>
          <a:lstStyle/>
          <a:p>
            <a:pPr>
              <a:buFont typeface="Wingdings" panose="05000000000000000000" pitchFamily="2" charset="2"/>
              <a:buChar char="Ø"/>
            </a:pPr>
            <a:r>
              <a:rPr lang="en-US" sz="2400" dirty="0"/>
              <a:t>Joining Forces for Children</a:t>
            </a:r>
          </a:p>
          <a:p>
            <a:pPr marL="457200" lvl="1" indent="0">
              <a:buNone/>
            </a:pPr>
            <a:r>
              <a:rPr lang="en-US" sz="2100" dirty="0">
                <a:hlinkClick r:id="rId3"/>
              </a:rPr>
              <a:t>https://</a:t>
            </a:r>
            <a:r>
              <a:rPr lang="en-US" sz="2100" dirty="0" err="1">
                <a:hlinkClick r:id="rId3"/>
              </a:rPr>
              <a:t>joiningforcesforchildren.org</a:t>
            </a:r>
            <a:r>
              <a:rPr lang="en-US" sz="2100" dirty="0">
                <a:hlinkClick r:id="rId3"/>
              </a:rPr>
              <a:t>/</a:t>
            </a:r>
            <a:endParaRPr lang="en-US" sz="2100" dirty="0"/>
          </a:p>
          <a:p>
            <a:pPr marL="457200" lvl="1" indent="0">
              <a:buNone/>
            </a:pPr>
            <a:endParaRPr lang="en-US" sz="2100" dirty="0"/>
          </a:p>
          <a:p>
            <a:pPr>
              <a:buFont typeface="Wingdings" panose="05000000000000000000" pitchFamily="2" charset="2"/>
              <a:buChar char="Ø"/>
            </a:pPr>
            <a:r>
              <a:rPr lang="en-US" sz="2400" dirty="0"/>
              <a:t>Center on the Developing Child at Harvard University</a:t>
            </a:r>
          </a:p>
          <a:p>
            <a:pPr marL="457200" lvl="1" indent="0">
              <a:buNone/>
            </a:pPr>
            <a:r>
              <a:rPr lang="en-US" sz="2000" dirty="0">
                <a:hlinkClick r:id="rId4"/>
              </a:rPr>
              <a:t>https://developingchild.harvard.edu/</a:t>
            </a:r>
            <a:endParaRPr lang="en-US" sz="2000" dirty="0"/>
          </a:p>
          <a:p>
            <a:pPr marL="457200" lvl="1" indent="0">
              <a:buNone/>
            </a:pPr>
            <a:endParaRPr lang="en-US" sz="2000" dirty="0"/>
          </a:p>
          <a:p>
            <a:pPr marL="400050">
              <a:buFont typeface="Wingdings" panose="05000000000000000000" pitchFamily="2" charset="2"/>
              <a:buChar char="Ø"/>
            </a:pPr>
            <a:r>
              <a:rPr lang="en-US" sz="2400" dirty="0"/>
              <a:t> Centers for Disease Control and Prevention</a:t>
            </a:r>
          </a:p>
          <a:p>
            <a:pPr marL="514350" lvl="1" indent="0">
              <a:buNone/>
            </a:pPr>
            <a:r>
              <a:rPr lang="en-US" sz="2000" dirty="0">
                <a:hlinkClick r:id="rId5"/>
              </a:rPr>
              <a:t>https://www.cdc.gov/violenceprevention/acestudy</a:t>
            </a:r>
            <a:endParaRPr lang="en-US" sz="2000" dirty="0"/>
          </a:p>
          <a:p>
            <a:pPr marL="514350" lvl="1" indent="0">
              <a:buNone/>
            </a:pPr>
            <a:endParaRPr lang="en-US" sz="2000" dirty="0"/>
          </a:p>
          <a:p>
            <a:pPr marL="457200">
              <a:buFont typeface="Wingdings" panose="05000000000000000000" pitchFamily="2" charset="2"/>
              <a:buChar char="Ø"/>
            </a:pPr>
            <a:r>
              <a:rPr lang="en-US" sz="2400" dirty="0"/>
              <a:t>TED Talk by Dr. Nadine Burke Harris: </a:t>
            </a:r>
          </a:p>
          <a:p>
            <a:pPr marL="114300" indent="0">
              <a:buNone/>
            </a:pPr>
            <a:r>
              <a:rPr lang="en-US" sz="2400" dirty="0"/>
              <a:t>	 How childhood trauma affects health across a lifetime</a:t>
            </a:r>
          </a:p>
          <a:p>
            <a:pPr marL="571500" lvl="1" indent="0">
              <a:buNone/>
            </a:pPr>
            <a:r>
              <a:rPr lang="en-US" sz="2000" dirty="0">
                <a:hlinkClick r:id="rId6"/>
              </a:rPr>
              <a:t>https://www.ted.com/talks/nadine_burke_harris_how_childhood_trauma_affects_health_across_a_lifetime</a:t>
            </a:r>
            <a:endParaRPr lang="en-US" sz="2000" dirty="0"/>
          </a:p>
          <a:p>
            <a:pPr marL="571500" lvl="1" indent="0">
              <a:buNone/>
            </a:pPr>
            <a:endParaRPr lang="en-US" sz="2000" dirty="0"/>
          </a:p>
          <a:p>
            <a:pPr marL="0" indent="0">
              <a:buNone/>
            </a:pPr>
            <a:endParaRPr lang="en-US" sz="2400" dirty="0"/>
          </a:p>
        </p:txBody>
      </p:sp>
    </p:spTree>
    <p:extLst>
      <p:ext uri="{BB962C8B-B14F-4D97-AF65-F5344CB8AC3E}">
        <p14:creationId xmlns:p14="http://schemas.microsoft.com/office/powerpoint/2010/main" val="1325004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190" y="114618"/>
            <a:ext cx="6210475" cy="1143000"/>
          </a:xfrm>
        </p:spPr>
        <p:txBody>
          <a:bodyPr>
            <a:normAutofit fontScale="90000"/>
          </a:bodyPr>
          <a:lstStyle/>
          <a:p>
            <a:r>
              <a:rPr lang="en-US" dirty="0"/>
              <a:t>Cumulative ACEs and Mental Health</a:t>
            </a:r>
          </a:p>
        </p:txBody>
      </p:sp>
      <p:pic>
        <p:nvPicPr>
          <p:cNvPr id="4" name="Picture 3"/>
          <p:cNvPicPr/>
          <p:nvPr/>
        </p:nvPicPr>
        <p:blipFill rotWithShape="1">
          <a:blip r:embed="rId3"/>
          <a:srcRect t="24334"/>
          <a:stretch/>
        </p:blipFill>
        <p:spPr>
          <a:xfrm>
            <a:off x="0" y="1668780"/>
            <a:ext cx="9144000" cy="5189220"/>
          </a:xfrm>
          <a:prstGeom prst="rect">
            <a:avLst/>
          </a:prstGeom>
        </p:spPr>
      </p:pic>
    </p:spTree>
    <p:extLst>
      <p:ext uri="{BB962C8B-B14F-4D97-AF65-F5344CB8AC3E}">
        <p14:creationId xmlns:p14="http://schemas.microsoft.com/office/powerpoint/2010/main" val="22313458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true"/>
</p:tagLst>
</file>

<file path=ppt/theme/theme1.xml><?xml version="1.0" encoding="utf-8"?>
<a:theme xmlns:a="http://schemas.openxmlformats.org/drawingml/2006/main" name="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Rule_4_3_Teal.potx</Template>
  <TotalTime>1541</TotalTime>
  <Words>4453</Words>
  <Application>Microsoft Macintosh PowerPoint</Application>
  <PresentationFormat>On-screen Show (4:3)</PresentationFormat>
  <Paragraphs>642</Paragraphs>
  <Slides>84</Slides>
  <Notes>84</Notes>
  <HiddenSlides>33</HiddenSlides>
  <MMClips>2</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84</vt:i4>
      </vt:variant>
    </vt:vector>
  </HeadingPairs>
  <TitlesOfParts>
    <vt:vector size="96" baseType="lpstr">
      <vt:lpstr>ＭＳ Ｐゴシック</vt:lpstr>
      <vt:lpstr>Arial</vt:lpstr>
      <vt:lpstr>Calibri</vt:lpstr>
      <vt:lpstr>Times New Roman</vt:lpstr>
      <vt:lpstr>Wingdings</vt:lpstr>
      <vt:lpstr>Custom Design</vt:lpstr>
      <vt:lpstr>1_Custom Design</vt:lpstr>
      <vt:lpstr>2_Custom Design</vt:lpstr>
      <vt:lpstr>3_Custom Design</vt:lpstr>
      <vt:lpstr>4_Custom Design</vt:lpstr>
      <vt:lpstr>5_Custom Design</vt:lpstr>
      <vt:lpstr>6_Custom Design</vt:lpstr>
      <vt:lpstr>Biological Impact of Adverse Childhood Experiences (ACES),  Toxic Stress and Resilience</vt:lpstr>
      <vt:lpstr>Overview</vt:lpstr>
      <vt:lpstr>The ACE Study</vt:lpstr>
      <vt:lpstr>The ACE Study</vt:lpstr>
      <vt:lpstr>ACE Score  Predictive of future outcomes </vt:lpstr>
      <vt:lpstr>PowerPoint Presentation</vt:lpstr>
      <vt:lpstr>PowerPoint Presentation</vt:lpstr>
      <vt:lpstr>PowerPoint Presentation</vt:lpstr>
      <vt:lpstr>Cumulative ACEs and Mental Health</vt:lpstr>
      <vt:lpstr>Cumulative ACEs and Chronic Disease</vt:lpstr>
      <vt:lpstr>ACEs and Chronic Disease</vt:lpstr>
      <vt:lpstr>The ACE Study Results</vt:lpstr>
      <vt:lpstr>ACE Outcomes</vt:lpstr>
      <vt:lpstr>PowerPoint Presentation</vt:lpstr>
      <vt:lpstr>Effect of ACEs on Mortality</vt:lpstr>
      <vt:lpstr>ACEs get under our skin through “Toxic Stress”</vt:lpstr>
      <vt:lpstr>The Stress Response</vt:lpstr>
      <vt:lpstr>Physiologic Response to Stress</vt:lpstr>
      <vt:lpstr>PowerPoint Presentation</vt:lpstr>
      <vt:lpstr>Allostatic (adaptive) Systems</vt:lpstr>
      <vt:lpstr>Toxic Stress</vt:lpstr>
      <vt:lpstr>Childhood Toxic Stress</vt:lpstr>
      <vt:lpstr>Cellular response to stress</vt:lpstr>
      <vt:lpstr>Epigenetics – Determination of Gene Expression</vt:lpstr>
      <vt:lpstr>PowerPoint Presentation</vt:lpstr>
      <vt:lpstr>PowerPoint Presentation</vt:lpstr>
      <vt:lpstr>Toxic Stress and its Impact on Neurodevelopment</vt:lpstr>
      <vt:lpstr>PowerPoint Presentation</vt:lpstr>
      <vt:lpstr>Neurobiology of Stress</vt:lpstr>
      <vt:lpstr>The ACE Study Results</vt:lpstr>
      <vt:lpstr>PowerPoint Presentation</vt:lpstr>
      <vt:lpstr>PowerPoint Presentation</vt:lpstr>
      <vt:lpstr>Source: www.slideshare.net</vt:lpstr>
      <vt:lpstr>PowerPoint Presentation</vt:lpstr>
      <vt:lpstr>PowerPoint Presentation</vt:lpstr>
      <vt:lpstr>PowerPoint Presentation</vt:lpstr>
      <vt:lpstr>ACE Score  Predictive of future outcomes </vt:lpstr>
      <vt:lpstr>What happened to you?</vt:lpstr>
      <vt:lpstr>Impact on Learning</vt:lpstr>
      <vt:lpstr>Impact on Learning</vt:lpstr>
      <vt:lpstr>PowerPoint Presentation</vt:lpstr>
      <vt:lpstr>Impact on Learning</vt:lpstr>
      <vt:lpstr>PowerPoint Presentation</vt:lpstr>
      <vt:lpstr>PowerPoint Presentation</vt:lpstr>
      <vt:lpstr>PowerPoint Presentation</vt:lpstr>
      <vt:lpstr>PowerPoint Presentation</vt:lpstr>
      <vt:lpstr>Fostering Resilience</vt:lpstr>
      <vt:lpstr>Fostering Resilience</vt:lpstr>
      <vt:lpstr>Executive Functioning</vt:lpstr>
      <vt:lpstr>Executive Functioning</vt:lpstr>
      <vt:lpstr>Executive Functioning</vt:lpstr>
      <vt:lpstr>Executive Functioning</vt:lpstr>
      <vt:lpstr>The Biology of  Executive Functioning</vt:lpstr>
      <vt:lpstr>Building Executive Functioning Skills</vt:lpstr>
      <vt:lpstr>Building Executive Functioning Skills</vt:lpstr>
      <vt:lpstr>Building Executive Functioning Skills</vt:lpstr>
      <vt:lpstr>Building Executive Functioning Skills</vt:lpstr>
      <vt:lpstr>Impact of Strengthening Executive Functioning Skills</vt:lpstr>
      <vt:lpstr>PowerPoint Presentation</vt:lpstr>
      <vt:lpstr>PowerPoint Presentation</vt:lpstr>
      <vt:lpstr>Responding to Trauma “PEARLS”</vt:lpstr>
      <vt:lpstr>PowerPoint Presentation</vt:lpstr>
      <vt:lpstr>Building Resilience as an Adult</vt:lpstr>
      <vt:lpstr>PowerPoint Presentation</vt:lpstr>
      <vt:lpstr>PowerPoint Presentation</vt:lpstr>
      <vt:lpstr>PowerPoint Presentation</vt:lpstr>
      <vt:lpstr>Resilience</vt:lpstr>
      <vt:lpstr>The Biology of Resilience</vt:lpstr>
      <vt:lpstr>Neurobiology of Stress</vt:lpstr>
      <vt:lpstr>Taking Action</vt:lpstr>
      <vt:lpstr>Questions</vt:lpstr>
      <vt:lpstr>PowerPoint Presentation</vt:lpstr>
      <vt:lpstr>PowerPoint Presentation</vt:lpstr>
      <vt:lpstr>PowerPoint Presentation</vt:lpstr>
      <vt:lpstr>PowerPoint Presentation</vt:lpstr>
      <vt:lpstr>TIER 2 &amp; 3 Supports</vt:lpstr>
      <vt:lpstr>Child-Adult Relationship Enhancement (CARE™)</vt:lpstr>
      <vt:lpstr>CARE™ outcomes have been positive for children &amp; families with adverse experiences</vt:lpstr>
      <vt:lpstr>CARE™ training has been implemented  </vt:lpstr>
      <vt:lpstr>CARE™ training is available</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Diederichs, Anna</dc:creator>
  <cp:lastModifiedBy>Shapiro, Robert Allan (Bob)</cp:lastModifiedBy>
  <cp:revision>152</cp:revision>
  <cp:lastPrinted>2018-08-16T13:34:04Z</cp:lastPrinted>
  <dcterms:created xsi:type="dcterms:W3CDTF">2016-06-28T16:48:42Z</dcterms:created>
  <dcterms:modified xsi:type="dcterms:W3CDTF">2018-10-31T21:09:10Z</dcterms:modified>
</cp:coreProperties>
</file>